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7" r:id="rId2"/>
    <p:sldId id="258" r:id="rId3"/>
    <p:sldId id="260" r:id="rId4"/>
    <p:sldId id="259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9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289" r:id="rId34"/>
    <p:sldId id="308" r:id="rId35"/>
    <p:sldId id="309" r:id="rId36"/>
    <p:sldId id="307" r:id="rId37"/>
    <p:sldId id="290" r:id="rId38"/>
    <p:sldId id="291" r:id="rId39"/>
    <p:sldId id="292" r:id="rId40"/>
  </p:sldIdLst>
  <p:sldSz cx="9144000" cy="6858000" type="screen4x3"/>
  <p:notesSz cx="6761163" cy="99425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2E0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ен сти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справка за разпределението на разходите по функции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общи държавни служби</c:v>
                </c:pt>
                <c:pt idx="1">
                  <c:v>отбрана и сигурност</c:v>
                </c:pt>
                <c:pt idx="2">
                  <c:v>образование</c:v>
                </c:pt>
                <c:pt idx="3">
                  <c:v>здравеопазване</c:v>
                </c:pt>
                <c:pt idx="4">
                  <c:v>соц. осигуряване, подпомагане и грижи</c:v>
                </c:pt>
                <c:pt idx="5">
                  <c:v>жилищно строителство, бкс и опазване на околната среда</c:v>
                </c:pt>
                <c:pt idx="6">
                  <c:v>почивно дело, култура и религиозни дейности</c:v>
                </c:pt>
                <c:pt idx="7">
                  <c:v>икономически дейности и услуги</c:v>
                </c:pt>
                <c:pt idx="8">
                  <c:v>други разходи/ лихви по кредити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1260458</c:v>
                </c:pt>
                <c:pt idx="1">
                  <c:v>137683</c:v>
                </c:pt>
                <c:pt idx="2">
                  <c:v>3192959</c:v>
                </c:pt>
                <c:pt idx="3">
                  <c:v>130263</c:v>
                </c:pt>
                <c:pt idx="4">
                  <c:v>1143794</c:v>
                </c:pt>
                <c:pt idx="5">
                  <c:v>2767218</c:v>
                </c:pt>
                <c:pt idx="6">
                  <c:v>1141203</c:v>
                </c:pt>
                <c:pt idx="7">
                  <c:v>1195857</c:v>
                </c:pt>
                <c:pt idx="8">
                  <c:v>1320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6373745921946672"/>
          <c:y val="8.8629859985123988E-2"/>
          <c:w val="0.42691674638800992"/>
          <c:h val="0.8961807900461529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E2D4-DD77-449C-A61A-EFB110D2D74E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66DCC-4B91-4EB7-9CB6-F63B0EDFA80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569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66DCC-4B91-4EB7-9CB6-F63B0EDFA80A}" type="slidenum">
              <a:rPr lang="bg-BG" smtClean="0"/>
              <a:pPr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82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Контейнер за долния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12" name="Контейнер за номер на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16" name="Текстов контейне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Текстов контейне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ъгъл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13" name="Контейнер за номер на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Контейнер за долния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30C359-6503-44CC-B500-5F4B9F0A963F}" type="datetimeFigureOut">
              <a:rPr lang="bg-BG" smtClean="0"/>
              <a:pPr/>
              <a:t>16.1.2020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ъгъл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9D3BBB-9292-4D1D-9AF9-8C2BBF214E5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58344" cy="1400200"/>
          </a:xfrm>
        </p:spPr>
        <p:txBody>
          <a:bodyPr>
            <a:normAutofit/>
          </a:bodyPr>
          <a:lstStyle/>
          <a:p>
            <a:pPr algn="ctr"/>
            <a:r>
              <a:rPr lang="bg-BG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ОБЩИНА ТРЯВНА</a:t>
            </a:r>
            <a:endParaRPr lang="bg-BG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4755232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ПУБЛИЧНО ОБСЪЖДАНЕ НА ПРОЕКТ ЗА БЮДЖЕТ</a:t>
            </a:r>
          </a:p>
          <a:p>
            <a:pPr marL="0" indent="0" algn="ctr">
              <a:buNone/>
            </a:pPr>
            <a:endParaRPr lang="bg-BG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g-BG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г.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4954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0256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      </a:t>
            </a: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ПЛАНИРАНЕ НА РАЗХОДИТЕ</a:t>
            </a:r>
            <a:endParaRPr lang="bg-BG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Разходната част на проектобюджета за 2020 година на Община Трявна е разработена съответно за делегираните от държавата дейности, на база утвърдени с постановление на Министерски Съвет единни разходни стандарти, делегираните от държавата дейности- дофинансирани с общински приходи и за местните дейности.</a:t>
            </a:r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Извършен е анализ и оценка на услугите, които предоставя общината, извършен е преглед на структурата и числеността на персонала, отчетена е промяната на минималната работна заплата от 560 лв. на 610 лв., считано от 01 януари 2020 г. и се надяваме, че е изготвена една прогноза, която ще гарантира успешното изпълнение на бюджета.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3115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0"/>
            <a:ext cx="8351840" cy="1219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      </a:t>
            </a: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ПЛАНИРАНЕ НА РАЗХОДИТЕ</a:t>
            </a:r>
            <a:endParaRPr lang="bg-BG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Общо разходи – 10 970 755лв. в т.ч.:</a:t>
            </a:r>
          </a:p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Държавни дейности: 5 443 750 лв.</a:t>
            </a:r>
          </a:p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Общински дейности: 5 242 537лв.</a:t>
            </a:r>
          </a:p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Дофинансиране на държавна дейност:    284 468 лв.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048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8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04516" y="228600"/>
            <a:ext cx="696153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Обща справка на разходите по фу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кции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Контейнер за съдържание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2590024"/>
              </p:ext>
            </p:extLst>
          </p:nvPr>
        </p:nvGraphicFramePr>
        <p:xfrm>
          <a:off x="179512" y="1628800"/>
          <a:ext cx="8568954" cy="4536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996"/>
                <a:gridCol w="778996"/>
                <a:gridCol w="778996"/>
                <a:gridCol w="2921234"/>
                <a:gridCol w="3310732"/>
              </a:tblGrid>
              <a:tr h="26676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 ЗА РАЗПРЕДЕЛЕНИЕТО НА РАЗХОДИТЕ ПО ФУНКЦИИ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80516"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08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  <a:endParaRPr lang="bg-BG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/ </a:t>
                      </a:r>
                      <a:r>
                        <a:rPr lang="bg-BG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лв./</a:t>
                      </a:r>
                      <a:endParaRPr lang="bg-BG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854"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ОБЩИ ДЪРЖАВНИ СЛУЖБИ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1 260 458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854"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ОТБРАНА И СИГУРНОСТ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r>
                        <a:rPr lang="bg-BG" sz="18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683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854"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ОБРАЗОВАНИЕ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bg-BG" sz="18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192 959</a:t>
                      </a:r>
                    </a:p>
                  </a:txBody>
                  <a:tcPr marL="9525" marR="9525" marT="9525" marB="0" anchor="b"/>
                </a:tc>
              </a:tr>
              <a:tr h="298854">
                <a:tc gridSpan="4"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ЗДРАВЕОПАЗВАНЕ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r>
                        <a:rPr lang="bg-BG" sz="18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263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131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СОЦИАЛНО ОСИГУРЯВАНЕ, ПОДПОМАГАНЕ И ГРИЖИ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bg-BG" sz="18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143 794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014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ЖИЛИЩНО СТРОИТЕЛСТВО, БКС И ОПАЗВАНЕ НА ОКОЛНАТА СРЕДА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bg-BG" sz="18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762 218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6131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ПОЧИВНО ДЕЛО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КУЛТУРА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РЕЛИГИОЗНИ ДЕЙНОСТ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1 141</a:t>
                      </a:r>
                      <a:r>
                        <a:rPr lang="bg-BG" sz="18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203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85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ИКОНОМИЧЕСКИ ДЕЙНОСТИ И УСЛУГИ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</a:t>
                      </a:r>
                      <a:r>
                        <a:rPr lang="bg-BG" sz="18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857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043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ДРУГИ РАЗХОДИ/ ЛИХВИ ПО КРЕДИТИ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0802">
                <a:tc gridSpan="4"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8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РАЗХОДИ</a:t>
                      </a:r>
                      <a:endParaRPr lang="bg-BG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10</a:t>
                      </a:r>
                      <a:r>
                        <a:rPr lang="bg-BG" sz="1800" b="1" u="none" strike="noStrike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8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970 755</a:t>
                      </a:r>
                      <a:r>
                        <a:rPr lang="bg-BG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лв.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048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23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Проектобюджет 2020 година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9122513"/>
              </p:ext>
            </p:extLst>
          </p:nvPr>
        </p:nvGraphicFramePr>
        <p:xfrm>
          <a:off x="612775" y="1600200"/>
          <a:ext cx="81534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92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976664" cy="1152128"/>
          </a:xfrm>
        </p:spPr>
        <p:txBody>
          <a:bodyPr>
            <a:normAutofit fontScale="90000"/>
          </a:bodyPr>
          <a:lstStyle/>
          <a:p>
            <a:pPr algn="r"/>
            <a:r>
              <a:rPr lang="bg-BG" sz="2700" i="1" dirty="0" smtClean="0"/>
              <a:t>  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Функция „Общи държавни служби“ 1 260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58 лв.          </a:t>
            </a:r>
            <a:r>
              <a:rPr lang="bg-BG" sz="22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 т.ч.   Държавно финансиране  660 930 лв.                                       Общинско финансиране  599 528 лв.</a:t>
            </a:r>
            <a:endParaRPr lang="bg-BG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853136"/>
          </a:xfr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   В тази функция се финансират две дейности - Общинска администрация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Община Трявна и Кметство Плачковци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Общински съвет гр. Трявна.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Общият размер на бюджета на Общинска администрация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гр. Трявна и гр. Плачковци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е 1 085 288 лв., с което е осигурено финансиране за възнаграждения и осигурителни плащания на 54,5 броя служители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 текуща издръжка на администрацията със средства изцяло осигурени от собствени приходи. 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Общият размер за издръжка на дейност Общински съвет е </a:t>
            </a:r>
          </a:p>
          <a:p>
            <a:pPr marL="0" indent="0" algn="just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175 170 лв., включваща възнаграждения на общинските </a:t>
            </a:r>
            <a:r>
              <a:rPr lang="bg-BG" dirty="0" err="1" smtClean="0">
                <a:latin typeface="Times New Roman" pitchFamily="18" charset="0"/>
                <a:cs typeface="Times New Roman" pitchFamily="18" charset="0"/>
              </a:rPr>
              <a:t>съветници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председателя на Общински съвет и текущи разходи за дейността.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Като целеви разходи се предвижда изплащането на еднократна помощ за новородено дете по 450лв./увеличена със 100 лв. спрямо 2019 г./ общо - 27 000 лв. 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 18 533 лв.</a:t>
            </a:r>
          </a:p>
        </p:txBody>
      </p:sp>
      <p:pic>
        <p:nvPicPr>
          <p:cNvPr id="1026" name="Picture 2" descr="C:\Users\Milena-401\Desktop\OBSHTINSKI BUDJET 2017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36905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42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67744" y="211088"/>
            <a:ext cx="6498304" cy="990600"/>
          </a:xfrm>
        </p:spPr>
        <p:txBody>
          <a:bodyPr>
            <a:noAutofit/>
          </a:bodyPr>
          <a:lstStyle/>
          <a:p>
            <a:pPr algn="ctr"/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Функция „Отбрана и сигурност“  137 683  лв.  държавно финансиране</a:t>
            </a:r>
            <a:endParaRPr lang="bg-BG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70512" cy="4824536"/>
          </a:xfrm>
        </p:spPr>
        <p:txBody>
          <a:bodyPr>
            <a:normAutofit fontScale="62500" lnSpcReduction="20000"/>
          </a:bodyPr>
          <a:lstStyle/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Държавното финансиране осигурява средства за възнаграждения и осигурителни плащания на 7 броя денонощни оперативни дежурни и изпълнители по поддръжка и охрана на пунктовете за управление – 78 400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Издръжка на офис на военен отчет и дейности по плана за защита при бедствия - 2 500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Издръжка на доброволните формирования - 9 </a:t>
            </a:r>
            <a:r>
              <a:rPr lang="bg-BG" sz="3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00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Материално стимулиране на 5 броя обществени възпитатели и на членовете на местна комисия за борба с противообществените прояви на малолетни и непълнолетни и издръжка – 36 035 лв.</a:t>
            </a:r>
          </a:p>
          <a:p>
            <a:pPr algn="just">
              <a:buBlip>
                <a:blip r:embed="rId3"/>
              </a:buBlip>
            </a:pPr>
            <a:r>
              <a:rPr lang="bg-BG" sz="3800" dirty="0" smtClean="0">
                <a:latin typeface="Times New Roman" pitchFamily="18" charset="0"/>
                <a:cs typeface="Times New Roman" pitchFamily="18" charset="0"/>
              </a:rPr>
              <a:t>Издръжка на детска педагогическа стая и районни полицейски инспектори – 11 148 лв.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16561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6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58544" cy="1193478"/>
          </a:xfrm>
        </p:spPr>
        <p:txBody>
          <a:bodyPr>
            <a:noAutofit/>
          </a:bodyPr>
          <a:lstStyle/>
          <a:p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Функция „Образование“ 3 192 959 лв.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в т.ч.  Държавно финансиране 2 951 637 лв. 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           Общинско финансиране 241 322 лв.</a:t>
            </a:r>
            <a:endParaRPr lang="bg-BG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51519" y="1600200"/>
            <a:ext cx="8654503" cy="49971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През 2020 г. г. е запазен начина на финансиране от 2019 г на функция“ Образование,“ чрез въведените стандарти за институция в  “Детска градина” годишен размер по 27 700 лв., и в училище по 44 600 лв., стандарт за яслена и целодневна група в детска градина и училище, стандарт за паралелка в училище и средства по регионален коефициент. Целта на този метод е да се осигурят средства в по – голям размер  за подпомагане на  училища и детски градини с малък брой ученици и деца. За втора поредна година  се разпределят и допълнително средства за занимания по интереси в размер на 22 890 лв.</a:t>
            </a:r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 Община Трявна се финансират разходите на 3 общински училища с общ брой ученици 553 и 3 детски градини с 204 деца, както и яслена група към Детска градина „Калина“ с 16 броя деца, които прилагат системата на делегираните бюджети. От предоставените от държавата средства на база единни разходни стандарти се финансират: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разходите за заплати и текуща издръжка;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осигурени са целево и средства за стипендии на учениците – 11 049 лв.;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средства за създаване на условия за приобщаващо образование - по 452 лв. на ученик;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норматив за подпомагане храненето на деца от подготвителните групи и учениците от 1 до 4 клас по 94 лв. на дете/ученик;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норматив за ученик в група за целодневна организация на учебния ден на учениците от 1 до 7 клас по 805 лв.;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стандарт за материално-техническа база в училищата по 25 лв.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24"/>
            <a:ext cx="1728192" cy="11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992888" cy="1296144"/>
          </a:xfrm>
        </p:spPr>
        <p:txBody>
          <a:bodyPr>
            <a:noAutofit/>
          </a:bodyPr>
          <a:lstStyle/>
          <a:p>
            <a:r>
              <a:rPr lang="bg-BG" sz="2800" b="1" i="1" dirty="0">
                <a:latin typeface="Times New Roman" pitchFamily="18" charset="0"/>
                <a:cs typeface="Times New Roman" pitchFamily="18" charset="0"/>
              </a:rPr>
              <a:t>Функция „Образование“ 3 192 959 лв.</a:t>
            </a:r>
            <a:br>
              <a:rPr lang="bg-BG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>
                <a:latin typeface="Times New Roman" pitchFamily="18" charset="0"/>
                <a:cs typeface="Times New Roman" pitchFamily="18" charset="0"/>
              </a:rPr>
              <a:t>в т.ч.  Държавно финансиране 2 951 637 лв. </a:t>
            </a:r>
            <a:br>
              <a:rPr lang="bg-BG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>
                <a:latin typeface="Times New Roman" pitchFamily="18" charset="0"/>
                <a:cs typeface="Times New Roman" pitchFamily="18" charset="0"/>
              </a:rPr>
              <a:t>           Общинско финансиране 241 322 лв.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Общинското финансиране в тази функция е насочено главно за:</a:t>
            </a:r>
          </a:p>
          <a:p>
            <a:pPr>
              <a:buBlip>
                <a:blip r:embed="rId3"/>
              </a:buBlip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Финансиране с местни приходи на издръжката на детските градини – 162 500 лв. </a:t>
            </a:r>
          </a:p>
          <a:p>
            <a:pPr>
              <a:buBlip>
                <a:blip r:embed="rId3"/>
              </a:buBlip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Дофинансиране на маломерни и слети паралелки за учебната 2019/2020 година на ОУ „Васил Левски“ гр. Плачковци и ОУ „Проф. П. Н. Райков” –48 822 лв. </a:t>
            </a:r>
          </a:p>
          <a:p>
            <a:pPr>
              <a:buBlip>
                <a:blip r:embed="rId3"/>
              </a:buBlip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Капиталовите разходи за функция „Образование” са разчетени в размер на 80 400 лв., изцяло по предложения на директорите на училищата и детските градини.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22413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48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6252"/>
            <a:ext cx="6408712" cy="1386524"/>
          </a:xfrm>
        </p:spPr>
        <p:txBody>
          <a:bodyPr>
            <a:normAutofit fontScale="90000"/>
          </a:bodyPr>
          <a:lstStyle/>
          <a:p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Функция „Здравеопазване“       130 263 лв.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в т.ч. държавно финансиране   92 163 лв.</a:t>
            </a:r>
            <a:b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          Общинско финансиране  38 100лв.</a:t>
            </a:r>
            <a:endParaRPr lang="bg-BG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8568952" cy="4277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Чрез единният разходен стандарт за финансиране на държавните дейности се осигурява финансиране на здравните кабинети в детските градини и училищата, яслена група към детска градина „Калина“, който включва средства за заплати и осигурителни вноски, средства за безопасни и здравословни условия на труд на наетия персонал и медицинско обслужване на 204 броя деца и 659  ученика на обща стойност 92 163 лв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lena-401\Desktop\OBSHTINSKI BUDJET 2017\изтеглен файл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252"/>
            <a:ext cx="2232248" cy="1242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079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552728" cy="1296144"/>
          </a:xfrm>
        </p:spPr>
        <p:txBody>
          <a:bodyPr>
            <a:noAutofit/>
          </a:bodyPr>
          <a:lstStyle/>
          <a:p>
            <a:pPr algn="r"/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Функция „Здравеопазване“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263 лв.</a:t>
            </a:r>
            <a:br>
              <a:rPr lang="bg-BG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в т.ч. държавно финансиране   92 163 лв.</a:t>
            </a:r>
            <a:br>
              <a:rPr lang="bg-BG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           Общинско финансиране  38 100лв.</a:t>
            </a:r>
            <a:endParaRPr lang="bg-BG" sz="24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741512"/>
            <a:ext cx="8369424" cy="4495800"/>
          </a:xfrm>
        </p:spPr>
        <p:txBody>
          <a:bodyPr>
            <a:normAutofit fontScale="85000" lnSpcReduction="20000"/>
          </a:bodyPr>
          <a:lstStyle/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За трета поредна година функционира услугата “Детска кухня” към Детска градина “Калина”, която се финансира със средства от общински бюджет в размер на 10 000 лв. и като държавна дейност с капацитет до 100 деца по 238 лв. на дете. В момента се обслужват 31 деца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 разчетено финансиране 7 378 лв.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Със собствени бюджетни средства е осигурена издръжка за престой на болни, настанени в „Регионален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хоспис“ ЕООД – стационар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гр. Дряново – 11000 лв.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Ще продължи подпомагане на семейства с репродуктивни проблеми –   3 000лв.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Медикаменти за граждани на хемодиализа - 2 500 лв.</a:t>
            </a:r>
          </a:p>
          <a:p>
            <a:pPr algn="just">
              <a:buBlip>
                <a:blip r:embed="rId3"/>
              </a:buBlip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 – 11 600 лв.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14883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2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dirty="0" smtClean="0"/>
              <a:t>       </a:t>
            </a:r>
            <a:r>
              <a:rPr lang="bg-BG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 нормативни актове, имащи отношение към съставянето  на бюджета за 2020 на Община Трявна</a:t>
            </a:r>
            <a:endParaRPr lang="bg-BG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4968552"/>
          </a:xfrm>
        </p:spPr>
        <p:txBody>
          <a:bodyPr>
            <a:normAutofit/>
          </a:bodyPr>
          <a:lstStyle/>
          <a:p>
            <a:pPr algn="just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Закон за публичните финанси;</a:t>
            </a:r>
          </a:p>
          <a:p>
            <a:pPr algn="just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Закона за държавния бюджет на Република България /ЗДБРБ/ за 2020 г. Държавен вестник бр. 100 от 20.12.2019 година;</a:t>
            </a:r>
          </a:p>
          <a:p>
            <a:pPr algn="just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Указания на Министерството на финансите;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на Министерски съвет № 381/30.12.2019 г. За изпълнение на държавния бюджет на Република България за 2020 година.</a:t>
            </a:r>
          </a:p>
          <a:p>
            <a:pPr algn="just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Решение на МС № 644 от 01.11.2019 година за изменение и допълнение на Решение № 208 на МС от 16.04.2019 година за приемане на стандарти за делегираните от държавата дейности с натурални и стойностни показатели през 2020 година.</a:t>
            </a:r>
          </a:p>
          <a:p>
            <a:pPr algn="just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Приети  Наредби, програми и стратегии от общински съвет, имащи пряко отношение към съставянето на общинския бюджет.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022"/>
            <a:ext cx="1120949" cy="107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9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128792" cy="1152128"/>
          </a:xfrm>
        </p:spPr>
        <p:txBody>
          <a:bodyPr>
            <a:noAutofit/>
          </a:bodyPr>
          <a:lstStyle/>
          <a:p>
            <a:pPr algn="r"/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Функция „Социално осигуряване, подпомагане и грижи“ 1 143 794 лв.</a:t>
            </a:r>
            <a:b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в.т. Държавно финансиране 915 704 лв.</a:t>
            </a:r>
            <a:b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         Общинско финансиране 228 090 лв</a:t>
            </a:r>
            <a:r>
              <a:rPr lang="bg-BG" sz="2200" b="1" i="1" dirty="0" smtClean="0"/>
              <a:t>.</a:t>
            </a:r>
            <a:endParaRPr lang="bg-BG" sz="22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514528" cy="4536504"/>
          </a:xfrm>
          <a:noFill/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Предоставените държавни средства и преходният остатък от 2019 година осигуряват възнаграждения, осигурителни вноски и пълна издръжка на специализираната институция за предоставяне на социални услуги - Дом за стари хора за 40 ползвателя на стойност 370 182 лв. </a:t>
            </a:r>
          </a:p>
          <a:p>
            <a:pPr algn="just"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Осигурени са и средства за социални услуги, предоставени в общността: Дневен център за деца и/или пълнолетни лица с увреждания – 20 ползвателя на стойност 190 735 лв. и Дневен център за деца с увреждания  - седмична грижа – 9 ползвателя за 76 032 лв. </a:t>
            </a:r>
          </a:p>
          <a:p>
            <a:pPr algn="just"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Център за социална рехабилитация и интеграция – 40 ползвателя за 165 306 лв.</a:t>
            </a:r>
          </a:p>
          <a:p>
            <a:pPr algn="just"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Център за обществена подкрепа – 25 ползвателя за 92 125 лв.</a:t>
            </a:r>
          </a:p>
          <a:p>
            <a:pPr algn="just">
              <a:buFont typeface="Wingdings" pitchFamily="2" charset="2"/>
              <a:buChar char="v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разходи- 40 000 лв.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23256" cy="11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18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98504" cy="990600"/>
          </a:xfrm>
        </p:spPr>
        <p:txBody>
          <a:bodyPr>
            <a:noAutofit/>
          </a:bodyPr>
          <a:lstStyle/>
          <a:p>
            <a:pPr algn="r"/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Функция „Социално осигуряване, подпомагане и грижи“ 1 143 794 лв.</a:t>
            </a:r>
            <a:br>
              <a:rPr lang="bg-BG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в.т. Държавно финансиране 915 704 лв.</a:t>
            </a:r>
            <a:br>
              <a:rPr lang="bg-BG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bg-BG" sz="2000" b="1" i="1" dirty="0">
                <a:latin typeface="Times New Roman" pitchFamily="18" charset="0"/>
                <a:cs typeface="Times New Roman" pitchFamily="18" charset="0"/>
              </a:rPr>
              <a:t>         Общинско финансиране 228 090 лв</a:t>
            </a:r>
            <a:r>
              <a:rPr lang="bg-BG" sz="2000" b="1" i="1" dirty="0"/>
              <a:t>.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3600400"/>
          </a:xfrm>
        </p:spPr>
        <p:txBody>
          <a:bodyPr/>
          <a:lstStyle/>
          <a:p>
            <a:pPr algn="just">
              <a:buFont typeface="Wingdings" pitchFamily="2" charset="2"/>
              <a:buChar char="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Издръжка на пенсионерските клубове град Трявна и град Плачковци – 5 500 лв.</a:t>
            </a:r>
          </a:p>
          <a:p>
            <a:pPr algn="just">
              <a:buFont typeface="Wingdings" pitchFamily="2" charset="2"/>
              <a:buChar char="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Социално предприятие за обществено хранене – 195 180 лв. за възнаграждения и цялостна издръжка. </a:t>
            </a:r>
          </a:p>
        </p:txBody>
      </p:sp>
    </p:spTree>
    <p:extLst>
      <p:ext uri="{BB962C8B-B14F-4D97-AF65-F5344CB8AC3E}">
        <p14:creationId xmlns:p14="http://schemas.microsoft.com/office/powerpoint/2010/main" val="279371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658544" cy="990600"/>
          </a:xfrm>
        </p:spPr>
        <p:txBody>
          <a:bodyPr>
            <a:normAutofit/>
          </a:bodyPr>
          <a:lstStyle/>
          <a:p>
            <a:r>
              <a:rPr lang="bg-BG" sz="2700" b="1" i="1" dirty="0" smtClean="0">
                <a:latin typeface="Times New Roman" pitchFamily="18" charset="0"/>
                <a:cs typeface="Times New Roman" pitchFamily="18" charset="0"/>
              </a:rPr>
              <a:t>Функция „ Жилищно строителство, БКС и       опазване на околната среда“ 2 762 218 лв.</a:t>
            </a:r>
            <a:endParaRPr lang="bg-BG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Тази функция е изцяло общинска отговорност. В бюджета са заложени основно разходи за: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Поддръжка и ремонт на улично осветление в Трявна, Плачковци и селата в общината - 180 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00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Поддържане на уличната мрежа-  47 366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Дейности по жилищно строителство и БКС – 165 864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Поддържане на зелени площи – 65 515 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 по дейност „Чистота“ –намалени с отчисленията по чл. 60 и чл. 64 от Закона за управление на отпадъците, разходите по ДДС – 807 686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 – 1 583 427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Субсидии за социално предприятие- 40 538 лв. 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624"/>
            <a:ext cx="1872208" cy="11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864096"/>
          </a:xfrm>
        </p:spPr>
        <p:txBody>
          <a:bodyPr>
            <a:noAutofit/>
          </a:bodyPr>
          <a:lstStyle/>
          <a:p>
            <a:r>
              <a:rPr lang="bg-BG" sz="1800" i="1" dirty="0" smtClean="0"/>
              <a:t>                  </a:t>
            </a:r>
            <a: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  <a:t>Функция „Почивно дело, култура и религиозни дейности“   1 141 203 лв.</a:t>
            </a:r>
            <a:b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в т.ч. Държавно финансиране 685 633лв.</a:t>
            </a:r>
            <a:b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Общинско финансиране  455 570лв.</a:t>
            </a:r>
            <a:endParaRPr lang="bg-BG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bg-BG" u="sng" dirty="0" smtClean="0">
                <a:latin typeface="Times New Roman" pitchFamily="18" charset="0"/>
                <a:cs typeface="Times New Roman" pitchFamily="18" charset="0"/>
              </a:rPr>
              <a:t>Държавното финансиране във функцията осигурява средства за :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Възнаграждения, осигурителни вноски и издръжка на: субсидирана численост на 4 броя общински читалища със субсидирани 29 бройки – 302 760 лв. /по 10 440лв. на субсидирана бройка/. Завишен е стандарта спрямо 2019 г. с 950 лв. и 36 150 лв. за закрити площи за музей и художествени галерии.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Специализиран музей град Трявна – 380 472 лв., в т.ч. преходен остатък 27 877 лв.</a:t>
            </a:r>
          </a:p>
          <a:p>
            <a:pPr marL="0" indent="0">
              <a:buNone/>
            </a:pPr>
            <a:r>
              <a:rPr lang="bg-BG" u="sng" dirty="0" smtClean="0">
                <a:latin typeface="Times New Roman" pitchFamily="18" charset="0"/>
                <a:cs typeface="Times New Roman" pitchFamily="18" charset="0"/>
              </a:rPr>
              <a:t>С общински приходи се финансират : </a:t>
            </a:r>
          </a:p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азходи за  финансиране на дейности в сферата на културата в градовете Трявна и Плачковци – </a:t>
            </a:r>
          </a:p>
          <a:p>
            <a:pPr marL="0" indent="0">
              <a:buNone/>
            </a:pP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 90 000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Поддръжка на спортни бази гр. Трявна и гр. Плачковци, както и провеждане на спортни мероприятия - 40 000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Подпомагане дейността на местните спортни клубове – 92 000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Подпомагане дейността на индивидуални състезатели с национални награди – 3000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Поддръжка на обредни дейности 47 800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Дофинансиране културната дейност на читалищата извън държавната субсидия 10 000лв.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Във функцията са предвидени и целеви разходи за изплащане на погребения за социално слаби граждани – 500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 – 20 500лв.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6815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77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Функция „Икономически дейности и услуги“  1 200 857 лв.</a:t>
            </a:r>
            <a:b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4824536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Разходите в тази дейност се финансират от собствени приходи, целева субсидия за капиталови разходи и трансфери от централен бюджет.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Планирани са разходи за зимно поддържане и снегопочистване на общинска пътна мрежа- 987 696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Управление, контрол и регулиране дейностите по транспорта и пътищата – 2500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 за спортно–туристическа дейност – 40 229 лв. 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Разходи, свързани с дейности по селско и горско стопанство -   5 000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Разходи за поддръжка на общински пазар - 5 000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Капиталови разходи – 36 886 лв.</a:t>
            </a:r>
          </a:p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Други икономически дейности и услуги- 128 046 лв. </a:t>
            </a: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2241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22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Функция „Разходи, некласифицирани в други функции“ 1320 лв.</a:t>
            </a:r>
            <a:endParaRPr lang="bg-BG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8442520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 smtClean="0"/>
              <a:t>         </a:t>
            </a:r>
          </a:p>
          <a:p>
            <a:pPr marL="0" indent="0" algn="just">
              <a:buNone/>
            </a:pPr>
            <a:r>
              <a:rPr lang="bg-BG" dirty="0" smtClean="0"/>
              <a:t>       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Предвидени са разходи за плащане на лихви по заеми  към фонд „ФЛАГ“ ЕАД 1320 лв.</a:t>
            </a:r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149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Капиталова програма на Община Трявна и средства за текущи ремонти в размер на 3 016 440 лв.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4749884"/>
              </p:ext>
            </p:extLst>
          </p:nvPr>
        </p:nvGraphicFramePr>
        <p:xfrm>
          <a:off x="323527" y="1600198"/>
          <a:ext cx="8640958" cy="5002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837"/>
                <a:gridCol w="3113521"/>
                <a:gridCol w="1029168"/>
                <a:gridCol w="1006039"/>
                <a:gridCol w="1006039"/>
                <a:gridCol w="1121677"/>
                <a:gridCol w="1121677"/>
              </a:tblGrid>
              <a:tr h="64672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 ред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 СУБСИДИЯ ЗА КР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БЮДЖЕТНИ СРЕДСТВА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ПРЕХОДЕН ОСТАТЪК 2019 Г. И ПО ПМС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ЕВРОПЕЙСКИЯ СЪЮЗ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bg-BG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СМР</a:t>
                      </a:r>
                      <a:endParaRPr lang="bg-BG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Улици</a:t>
                      </a:r>
                      <a:endParaRPr lang="bg-BG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Уста Димитър,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149 000.00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149 000.00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Чернева поляна,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Кисийска мера,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94 000.00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94 000.00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8477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Христо Смирненски,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86 000.00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86 000.00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8477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Планинец, Трявна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59 000.00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59 000.00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8477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Недялко Пандурски,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50 000.00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8477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Уста Генчо,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92 000.00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92 000.00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Планинец, Плачковци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Горска, Плачковци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7 000.00    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ул. Ради Ноев, Плачковци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13 000.00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13 000.00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32336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Основен ремонт улици в кв. Боевци, гр. Плачковци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улици с. Уруци,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 ремонт улици с. Ошаните,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улица Долна махала, с. Престой,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32336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и рехабилитация на ул. Иванка Горова,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16 487.00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16 487.00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48504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Рехабилитация на улица Лясков дял, гр. Трявна и ул. "Украйна" гр. Трявна по проект BG06RDNP001-7.001-0076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1 117 769.00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1 117 769.00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32336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на стълбище, свързващо ул. Планинец с ул. Стара Планина 94, гр. Плачковци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1616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 улици: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637 000.00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-  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16 487.00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1 117 769.00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1 771 256.00    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Капиталова програма на Община Трявна и средства за текущи ремонти в размер на 3 016 440 лв.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6196239"/>
              </p:ext>
            </p:extLst>
          </p:nvPr>
        </p:nvGraphicFramePr>
        <p:xfrm>
          <a:off x="251520" y="1628799"/>
          <a:ext cx="8514656" cy="5042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88"/>
                <a:gridCol w="3068011"/>
                <a:gridCol w="1014125"/>
                <a:gridCol w="991335"/>
                <a:gridCol w="991335"/>
                <a:gridCol w="1105281"/>
                <a:gridCol w="1105281"/>
              </a:tblGrid>
              <a:tr h="50867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 ред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 СУБСИДИЯ ЗА КР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БЮДЖЕТНИ СРЕДСТВА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ПРЕХОДЕН ОСТАТЪК 2019 Г. И ПО ПМС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ЕВРОПЕЙСКИЯ СЪЮЗ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Пътища</a:t>
                      </a:r>
                      <a:endParaRPr lang="bg-BG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път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GAB3292 с.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Носеите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път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GAB3282 с.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път GAB3273 с. Драгневци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 пътища: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-  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Тротоарни настилки</a:t>
                      </a:r>
                      <a:endParaRPr lang="bg-BG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тротоарни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настилки 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55 000.00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тротоарни настилки  гр. Плачковци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82398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Основен ремонт тротоарна настилка  в двор ОУ "Васил Левски", гр. Плачковци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4 000.00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11990"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 тротоарни настилки: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79 000.00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-  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-  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79 000.00    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2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Капиталова програма на Община Трявна и средства за текущи ремонти в размер на 3 016 440 лв.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669001"/>
              </p:ext>
            </p:extLst>
          </p:nvPr>
        </p:nvGraphicFramePr>
        <p:xfrm>
          <a:off x="251521" y="1628801"/>
          <a:ext cx="8514656" cy="4969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88"/>
                <a:gridCol w="3068011"/>
                <a:gridCol w="1014125"/>
                <a:gridCol w="991335"/>
                <a:gridCol w="991335"/>
                <a:gridCol w="1105281"/>
                <a:gridCol w="1105281"/>
              </a:tblGrid>
              <a:tr h="50953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 ред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 СУБСИДИЯ ЗА КР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БЮДЖЕТНИ СРЕДСТВА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ПРЕХОДЕН ОСТАТЪК 2019 Г. И ПО ПМС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ЕВРОПЕЙСКИЯ СЪЮЗ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316349"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Училища и детски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градини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музеи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63269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Ударопоглъщаща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настилка в двора на ДГ "Светлина",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94904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Преустройство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методичен кабинет в кабинет по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изобразително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изкуство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ДГ "Калина,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4 210.00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4 210.00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63269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Саниране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част от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сграда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ДГ "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март"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Плачковци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10 000.00    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63269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покрив на пристройка към столова в СУ "П.Р.Славейков"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10 000.00    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63269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Основен ремонт в музеен обект "Школото",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3 000.00    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34647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31634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 училища и детски градини: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31 210.00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3 000.00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-  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34 210.00     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5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Капиталова програма на Община Трявна и средства за текущи ремонти в размер на 3 016 440 лв.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0518104"/>
              </p:ext>
            </p:extLst>
          </p:nvPr>
        </p:nvGraphicFramePr>
        <p:xfrm>
          <a:off x="251521" y="1844823"/>
          <a:ext cx="8514656" cy="483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88"/>
                <a:gridCol w="3068011"/>
                <a:gridCol w="1014125"/>
                <a:gridCol w="991335"/>
                <a:gridCol w="991335"/>
                <a:gridCol w="1105281"/>
                <a:gridCol w="1105281"/>
              </a:tblGrid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 ред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 СУБСИДИЯ ЗА КР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БЮДЖЕТНИ СРЕДСТВА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ПРЕХОДЕН ОСТАТЪК 2019 Г. И ПО ПМС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ЕВРОПЕЙСКИЯ СЪЮЗ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Общински сгради и обекти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Основен ремонт общински жилища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Основен ремонт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керамична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работилница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Благоустрояване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терен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Божковска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поляна" и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изграждане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мостово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съоръжение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плана на кв.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Божковци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община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ПМС 348/ 18.12.2019година (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Препроектиране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инвеститорски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строителен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авторски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надзор)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500 000.00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500 000.00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96010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Изграждане на сграда с мултифункционална зала, зала за свободното време и зала за рехабилитация на Дневен център за пълнолетни лица с увреждания - дневна грижа- вкл. и проектиране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40 000.00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40 000.00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8005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Изграждане на спортна площадка с фитнес уреди на открито по проект BG06RDNP001-7.00-0095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97 781.00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97 781.00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 общински сгради и обекти: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40 000.00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-  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540 000.00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97 781.00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677 781.00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 СМР: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812 210.00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3 000.00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566 487.00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1 215 550.00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2 597 247.00     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4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bg-BG" dirty="0" smtClean="0"/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Проектът за бюджет е разработен съгласно приоритетите, заложени в програмата за управление и стратегическия план за развитие на Община Трявна, като основни мерки за подпомагане на социалните дейности, развитие на спорта и културния туризъм, използвайки местните природни, социални и икономически потенциали.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520280" cy="15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64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Капиталова програма на Община Трявна и средства за текущи ремонти в размер на 3 016 440 лв.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7793905"/>
              </p:ext>
            </p:extLst>
          </p:nvPr>
        </p:nvGraphicFramePr>
        <p:xfrm>
          <a:off x="251520" y="1628798"/>
          <a:ext cx="8514656" cy="4933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88"/>
                <a:gridCol w="3068011"/>
                <a:gridCol w="1014125"/>
                <a:gridCol w="991335"/>
                <a:gridCol w="991335"/>
                <a:gridCol w="1105281"/>
                <a:gridCol w="1105281"/>
              </a:tblGrid>
              <a:tr h="53352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 ред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 СУБСИДИЯ ЗА КР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БЮДЖЕТНИ СРЕДСТВА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ПРЕХОДЕН ОСТАТЪК 2019 Г. И ПО ПМС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ЕВРОПЕЙСКИЯ СЪЮЗ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43734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Проектиране, обследвания и териториално устройство</a:t>
                      </a:r>
                      <a:endParaRPr lang="ru-RU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31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за спортна зала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30 000.00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31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сградата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Община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10 000.00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31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ПУП за община Трявна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20 000.00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20 000.00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31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ЦГЧ гр. Плачковци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662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 проект обслужваща сграда спортен комплекс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8 000.00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8 000.00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662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Изработване на горско стопански план за горски територии / доплащане/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1 886.00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1 886.00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662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Енергийно обследване на система за улично осветление в общината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2 940.00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2 940.00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9324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Техн. проект за изграждане на вертикален асансьор за осигуряванена достъпна среда в сградата на СУ "П.Р.Славейков" в УПИ II, кв. 41 по плана на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1 200.00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1 200.00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31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Проектиране здравна инфраструктура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4 600.00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4 600.00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31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Енергийно обследване здравна инфраструктура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31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60 000.00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-  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30 626.00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90 626.00     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0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Капиталова програма на Община Трявна и средства за текущи ремонти в размер на 3 016 440 лв.</a:t>
            </a:r>
            <a:endParaRPr lang="bg-BG" sz="2800" dirty="0"/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1178250"/>
              </p:ext>
            </p:extLst>
          </p:nvPr>
        </p:nvGraphicFramePr>
        <p:xfrm>
          <a:off x="251521" y="1628800"/>
          <a:ext cx="8514656" cy="4968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88"/>
                <a:gridCol w="3068011"/>
                <a:gridCol w="1014125"/>
                <a:gridCol w="991335"/>
                <a:gridCol w="991335"/>
                <a:gridCol w="1105281"/>
                <a:gridCol w="1105281"/>
              </a:tblGrid>
              <a:tr h="52117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 ред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 СУБСИДИЯ ЗА КР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БЮДЖЕТНИ СРЕДСТВА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ПРЕХОДЕН ОСТАТЪК 2019 Г. И ПО ПМС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ЕВРОПЕЙСКИЯ СЪЮЗ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25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sng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Придобиване на ДМА и НДМА</a:t>
                      </a:r>
                      <a:endParaRPr lang="ru-RU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sng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sng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51206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Аспирационна система в ДГ "Светлина",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3 000.00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51206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Съдомиялни машини 2 бр. за ДГ "Калина",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2 754.00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2 754.00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5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Стерилизатор 2 бр. за ДГ "Калина",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3 036.00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3 036.00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51206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Закупуване на нов котел за парна инсталация в ОУ "Проф. П.Н. Райков",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20 400.00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20 400.00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51206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Оборудване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класни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стаи в ОУ "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Левски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Плачковци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6 000.00    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6 000.00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5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Електронен общински съвет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15 400.00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15 400.00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5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 и монтаж на въжена градина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25 000.00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5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Автоматизирана паркинг система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36 000.00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36 000.00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35088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 за достъп към сградата на Община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1 233.00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1 233.00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5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Компютърни конфигурации  ОбА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2 800.00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2 800.00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5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Програмен продукт за многоезични удостоверения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800.00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800.00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560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Скенер за отдел ГРАО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1 500.00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1 500.00    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Капиталова програма на Община Трявна и средства за текущи ремонти в размер на 3 016 440 лв.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5212785"/>
              </p:ext>
            </p:extLst>
          </p:nvPr>
        </p:nvGraphicFramePr>
        <p:xfrm>
          <a:off x="251521" y="1628799"/>
          <a:ext cx="8514656" cy="4969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88"/>
                <a:gridCol w="3068011"/>
                <a:gridCol w="1014125"/>
                <a:gridCol w="991335"/>
                <a:gridCol w="991335"/>
                <a:gridCol w="1105281"/>
                <a:gridCol w="1105281"/>
              </a:tblGrid>
              <a:tr h="50953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по ред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 СУБСИДИЯ ЗА КР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БЮДЖЕТНИ СРЕДСТВА 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ПРЕХОДЕН ОСТАТЪК 2019 Г. И ПО ПМС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ЕВРОПЕЙСКИЯ СЪЮЗ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40" marR="7240" marT="7240" marB="0" anchor="ctr"/>
                </a:tc>
              </a:tr>
              <a:tr h="46937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Компютърни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конфигурации  СУ"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П.Р.Славейков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",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7 500.00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7 500.00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468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Мултимедии 2бр. СУ " П.Р.Славейков",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2 500.00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2 500.00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6937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Климатик за къщата музей "Ангел Кънчев"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1 500.00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1 500.00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468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Компютри за специализиран музей, гр. Трявна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1 000.00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46937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Климатична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за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музеен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обект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Школото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", гр.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Трявна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7 000.00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70405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Закупуване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машина с надстройка за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сметосъбиране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1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сметоизвозване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от отчисления по ЗУО)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177 600.00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177 600.00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117342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 за социално предприятие за Благоустройство, озеленяване и поддържане на териториите за обществено ползване в община Трявна- клонодробилка, снегорин, мотерен тример, моторна метла и водоструйка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9 544.00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9 544.00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468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Косачка за спортен комплекс гр. Плачковци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1 800.00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2 200.00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4 000.00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468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 придобиване на ДМА и НДМА: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77 390.00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187 100.00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54 533.00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9 544.00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328 567.00    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  <a:tr h="23468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ВСИЧКО: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949 600.00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187 100.00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651 646.00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3 656 194.00    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3 016 440.00     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86" marR="8186" marT="81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0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4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Проекти и програми, финансирани от ЕС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493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ПРОЕКТИ, КОИТО ЩЕ СЕ ИЗПЪЛНЯВАТ ПРЕЗ 2020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година</a:t>
            </a:r>
          </a:p>
          <a:p>
            <a:pPr marL="0" indent="0" algn="ctr">
              <a:buNone/>
            </a:pP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1. Грижа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 дома – ОП „Развитие на човешките ресурси“ -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103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279.68 лева</a:t>
            </a:r>
          </a:p>
          <a:p>
            <a:pPr marL="0" lvl="0" indent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2. Развитие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община Трявна чрез подобряване на техническа инфраструктура – ПРСР - 1 117 768.89 лева</a:t>
            </a:r>
          </a:p>
          <a:p>
            <a:pPr marL="0" lvl="0" indent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3. Спортна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площадка за фитнес уреди на открито – ПРСР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        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97 780.64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лева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1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Проекти и програми, финансирани от ЕС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07504" y="1669504"/>
            <a:ext cx="8658544" cy="47838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ПОДАДЕНИ ПРОЕКТНИ ПРЕДЛОЖЕНИЯ ПРЕЗ 2019 година </a:t>
            </a:r>
          </a:p>
          <a:p>
            <a:pPr algn="just">
              <a:buFont typeface="Wingdings" pitchFamily="2" charset="2"/>
              <a:buChar char="Ø"/>
            </a:pP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приключила оценка/предстои договориране</a:t>
            </a:r>
          </a:p>
          <a:p>
            <a:pPr marL="0" indent="0" algn="just">
              <a:buNone/>
            </a:pP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Изграждане на нова система за отопление на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ДГ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„Калина“, гр. Трявна чрез доставка на нов котел за отопление – ПРСР МИГ Дряново – Трявна -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982.20 лева</a:t>
            </a:r>
          </a:p>
          <a:p>
            <a:pPr lvl="0" algn="just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Ремонт и изграждане на спортни площадки в двора на ДГ „Светлина“ и кв.23 по плана на гр. Трявна - ПРСР МИГ Дряново – Трявна - 75 524.00 лева</a:t>
            </a:r>
          </a:p>
          <a:p>
            <a:pPr lvl="0" algn="just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Реконструкция и оборудване на читалищни сгради в община Трявна - ПРСР МИГ Дряново – Трявна - 337 848.78 лева в процес на оценяване</a:t>
            </a:r>
          </a:p>
          <a:p>
            <a:pPr marL="0" indent="0" algn="just">
              <a:buNone/>
            </a:pP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По-чиста Трявна - разделно събиране в невидими контейнери – ОП „Околна среда“ - 390 933.00 лева</a:t>
            </a:r>
          </a:p>
          <a:p>
            <a:pPr lvl="0" algn="just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3200" dirty="0" err="1">
                <a:latin typeface="Times New Roman" pitchFamily="18" charset="0"/>
                <a:cs typeface="Times New Roman" pitchFamily="18" charset="0"/>
              </a:rPr>
              <a:t>Рекултивация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 на съществуващо депо за отпадъци на Община Трявна“ - ОП „Околна среда“ – 1 606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642.00 лева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Проекти и програми, финансирани от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ЕС и Държавния бюджет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bg-BG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Предстои подаване на пет проектни предложения към ПУДООС на стойност до 10 000 лв. всеки един .</a:t>
            </a:r>
            <a:endParaRPr lang="bg-BG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73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658544" cy="9906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Проекти и програми, финансирани от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ЕС и държавния бюджет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07504" y="1772816"/>
            <a:ext cx="8657456" cy="475252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ПРОЕКТНИ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ПРЕДЛОЖЕНИЯ, С КОИТО ЩЕ СЕ КАНДИДАТСТВА ПРЕЗ 2020 година (в процес на подготовка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bg-BG" sz="3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Проект по ПРОГРАМА „ВЪЗОБНОВЯЕМА ЕНЕРГИЯ, ЕНЕРГИЙНА ЕФЕКТИВНОСТ, ЕНЕРГИЙНА СИГУРНОСТ“, Процедура „Рехабилитация и модернизация на общинската инфраструктура - системи за външно изкуствено осветление на общините“,  ФИНАНСОВ МЕХАНИЗЪМ НА ЕВРОПЕЙСКОТО ИКОНОМИЧЕСКО ПРОСТРАНСТВО 2014-2021 на стойност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до  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600 000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евро</a:t>
            </a:r>
          </a:p>
          <a:p>
            <a:pPr marL="0" lvl="0" indent="0" algn="just">
              <a:buNone/>
            </a:pPr>
            <a:endParaRPr lang="bg-BG" sz="3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Проекти по Мярка 7.5. "Инвестиции за публично ползване в инфраструктура за отдих, туристическа инфраструктура", ПРСР МИГ Дряново – Трявна – обща стойност до 150 000.00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лева</a:t>
            </a:r>
          </a:p>
          <a:p>
            <a:pPr marL="0" lvl="0" indent="0" algn="just">
              <a:buNone/>
            </a:pPr>
            <a:endParaRPr lang="bg-BG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Проект „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Красива България 2020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“ по мярка 02 „Подобряване на социалната инфраструктура“ с проект „Преустройство на сектор за водолечение по </a:t>
            </a:r>
            <a:r>
              <a:rPr lang="bg-BG" sz="3200" dirty="0" err="1" smtClean="0">
                <a:latin typeface="Times New Roman" pitchFamily="18" charset="0"/>
                <a:cs typeface="Times New Roman" pitchFamily="18" charset="0"/>
              </a:rPr>
              <a:t>физикална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3200" dirty="0" err="1" smtClean="0">
                <a:latin typeface="Times New Roman" pitchFamily="18" charset="0"/>
                <a:cs typeface="Times New Roman" pitchFamily="18" charset="0"/>
              </a:rPr>
              <a:t>рехабилитационна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 медицина в МБАЛ „Д-р Т. Витанов“ ЕООД“. Стойност на проекта 100 000 лв. Собствено участие на общината-  51% - 51 000лв. 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46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Проекти и програми, финансирани от ЕС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442520" cy="5184576"/>
          </a:xfrm>
          <a:noFill/>
        </p:spPr>
        <p:txBody>
          <a:bodyPr>
            <a:normAutofit lnSpcReduction="10000"/>
          </a:bodyPr>
          <a:lstStyle/>
          <a:p>
            <a:pPr algn="just"/>
            <a:endParaRPr lang="bg-BG" sz="1500" dirty="0" smtClean="0"/>
          </a:p>
          <a:p>
            <a:pPr algn="just"/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Продължава предоставянето на социалната услуга в домашна среда „ Личен асистент“ по Закона за личната помощ. В рамките на тази дейност се предоставят почасови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услуги, на лица с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увреждания/ деца/ над 50%, които имат чужда помощ и над 90% без чужда помощ и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възрастни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хора 90% и над 90% с чужда помощ,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насочени към подпомагане и подкрепа на лицата за осъществяване на ежедневните им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дейности.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За изпълнение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на услугата  са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избрани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и назначени 94 лични асистенти.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Към момента  се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обслужват 88 потребители. Финансирането е от Държавния бюджет на база сключено тристранно споразумение между НАП, Агенция социално подпомагане и Община Трявна.</a:t>
            </a:r>
          </a:p>
          <a:p>
            <a:pPr algn="just"/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Приеми ме – 2015“  по ОП „Развитие на човешките ресурси“. 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По проекта са ангажирани 14 приемни семейства, които се грижат за отглеждането и възпитаването на 32 деца.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Община Трявна е партньор по проекта .  Стойността на проекта  - 304 086 лв. и срок на изпълнение до 31.12.2020 г.</a:t>
            </a:r>
          </a:p>
          <a:p>
            <a:pPr algn="just"/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Обществена трапезария“.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Проектът е по програма на МТСП. Като за период от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една година ще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бъде осигурен топъл обяд  на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броя социално уязвими граждани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. Стойност на проекта – 29 000 лв.</a:t>
            </a:r>
          </a:p>
          <a:p>
            <a:pPr algn="just"/>
            <a:endParaRPr lang="bg-BG" sz="1500" dirty="0"/>
          </a:p>
          <a:p>
            <a:pPr algn="just"/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404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latin typeface="Times New Roman" pitchFamily="18" charset="0"/>
                <a:cs typeface="Times New Roman" pitchFamily="18" charset="0"/>
              </a:rPr>
              <a:t>Проекти, финансирани от ЕС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4637112"/>
          </a:xfrm>
        </p:spPr>
        <p:txBody>
          <a:bodyPr>
            <a:noAutofit/>
          </a:bodyPr>
          <a:lstStyle/>
          <a:p>
            <a:pPr algn="just"/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По реализиран проект се създаде „Общинско социално предприятие за благоустройство, озеленяване и поддръжка на територии за обществено ползване“ по ОП „Развитие на човешките ресурси“. Социалното предприятие извършва дейности и услуги  по озеленяване, почистване, поддръжка и облагородяване на обществени зони и частни имоти, в т.ч. паркове, зелени площи, междублокови пространства, гробищни паркове, крайречни територии, стопански обекти и други. За функционирането на предприятието бяха назначени 12 човека персонал, като десет от тях бяха лица от целевите групи - хора с увреждания  и/или лица в неравностойно положение на пазара на труда и други социално изключени лица. Част от тези хора придобиха професионална квалификация и умения, свързани с конкретната длъжност в предприятието. Също така се осигуриха двама наставника за период от 6 месеца, които да подпомагаха новоназначените служители от целевата група. Общата стойност на проекта 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95 лева. Срок за изпълнение на проекта: 31.12.2019 година. </a:t>
            </a:r>
          </a:p>
          <a:p>
            <a:pPr marL="0" indent="0" algn="just">
              <a:buNone/>
            </a:pP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Съгласно условията на оперативната програма общината следва да осигури устойчивост на проекта в рамките на една година със същия предмет на дейност, като осигурява заетост на 7 човека персонал. Финансирането ще бъде от общинския бюджет като второстепенен разпоредител с бюджет. Необходимите средства са в размер на 40 538 лв. </a:t>
            </a:r>
          </a:p>
          <a:p>
            <a:pPr marL="0" indent="0" algn="just">
              <a:buNone/>
            </a:pPr>
            <a:endParaRPr lang="bg-BG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8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idx="1"/>
          </p:nvPr>
        </p:nvSpPr>
        <p:spPr>
          <a:xfrm>
            <a:off x="1081951" y="2780928"/>
            <a:ext cx="7123113" cy="3240360"/>
          </a:xfrm>
        </p:spPr>
        <p:txBody>
          <a:bodyPr>
            <a:noAutofit/>
          </a:bodyPr>
          <a:lstStyle/>
          <a:p>
            <a:pPr algn="ctr"/>
            <a:r>
              <a:rPr lang="bg-BG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Ви за вниманието!</a:t>
            </a:r>
            <a:endParaRPr lang="bg-BG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8945880" y="2348880"/>
            <a:ext cx="45719" cy="24192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67425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228600"/>
            <a:ext cx="8082480" cy="1400200"/>
          </a:xfrm>
        </p:spPr>
        <p:txBody>
          <a:bodyPr>
            <a:normAutofit fontScale="9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Приоритети в управлението на общината през 2020 година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Мерки за изграждане на инфраструктурите, привличане на преки инвестиции, благоустрояване на населените места, оптимизиране на дейностите по опазване на околната среда и съхраняване на културните ценности и подобряване жизнения стандарт;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По-голяма прозрачност, публичност, координация и последователност в дейността на общинска администрация;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Увеличаване на събираемостта на данъчните приходи;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Развитие на между общинските партньорства и повишаване на капацитета за подготовка и управление на проекти.</a:t>
            </a:r>
          </a:p>
        </p:txBody>
      </p:sp>
    </p:spTree>
    <p:extLst>
      <p:ext uri="{BB962C8B-B14F-4D97-AF65-F5344CB8AC3E}">
        <p14:creationId xmlns:p14="http://schemas.microsoft.com/office/powerpoint/2010/main" val="333562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506416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Приоритети в управлението на общината през 2020 година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Подобряване условията за живот на младите хора;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Усвояване на финансови средства за развитие на икономиката от национални и европейски фондове;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Насочване на инвестиции за модернизация и развитие на техническата инфраструктура и градската среда, благоустрояване на уличната мрежа, зелени площи, детски площадки и други в града и населените места на общината.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823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idx="1"/>
          </p:nvPr>
        </p:nvSpPr>
        <p:spPr>
          <a:xfrm>
            <a:off x="251520" y="3212976"/>
            <a:ext cx="8546132" cy="3024336"/>
          </a:xfrm>
        </p:spPr>
        <p:txBody>
          <a:bodyPr>
            <a:noAutofit/>
          </a:bodyPr>
          <a:lstStyle/>
          <a:p>
            <a:pPr algn="just"/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Общата рамка на изготвения проект на бюджет за 2020 година е в размер на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10 970 755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лв. </a:t>
            </a: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Община Трявна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Ð ÐµÐ·ÑÐ»ÑÐ°Ñ Ñ Ð¸Ð·Ð¾Ð±ÑÐ°Ð¶ÐµÐ½Ð¸Ðµ Ð·Ð° Ð±ÑÐ´Ð¶ÐµÑ 2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2520280" cy="1680187"/>
          </a:xfrm>
          <a:prstGeom prst="rect">
            <a:avLst/>
          </a:prstGeom>
          <a:noFill/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"/>
            <a:ext cx="3024336" cy="16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71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Взаимоотношения с централния бюджет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4980930"/>
              </p:ext>
            </p:extLst>
          </p:nvPr>
        </p:nvGraphicFramePr>
        <p:xfrm>
          <a:off x="107504" y="1700808"/>
          <a:ext cx="8731401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241"/>
                <a:gridCol w="1830103"/>
                <a:gridCol w="1656184"/>
                <a:gridCol w="1600324"/>
                <a:gridCol w="1285703"/>
                <a:gridCol w="826269"/>
                <a:gridCol w="266577"/>
              </a:tblGrid>
              <a:tr h="4349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СРАВНИТЕЛНА ТАБЛИЦА БЮДЖЕТ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СПРЯМО БЮДЖЕТ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149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ВЗАИМООТНОШЕНИЯ С ЦЕНТРАЛНИЯ БЮДЖЕТ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299513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ГОДИНА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 ДОПЪЛВАЩА СУБСИДИЯ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 ИЗРАВНИТЕЛНА СУБСИДИЯ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ТРАНСФЕРИ ЗА ЗИМНО ПОДДЪРЖАНЕ</a:t>
                      </a:r>
                      <a:endParaRPr lang="bg-BG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/>
                      </a:pP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 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r>
                        <a:rPr lang="bg-BG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КАПИТАЛОВИ </a:t>
                      </a:r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 РАЗМЕР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82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bg-BG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623 048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</a:t>
                      </a:r>
                      <a:r>
                        <a:rPr lang="bg-BG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545 100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929 100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6 801 248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6825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bg-BG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219 567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</a:t>
                      </a:r>
                      <a:r>
                        <a:rPr lang="bg-BG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634 500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</a:t>
                      </a:r>
                      <a:r>
                        <a:rPr lang="bg-BG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600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7 564 067</a:t>
                      </a:r>
                      <a:endParaRPr lang="bg-BG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33650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УВЕЛИЧЕНИЕ/ НАМАЛЕНИЕ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596 519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56 400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89 400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20500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762 819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47870"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УВЕЛИЧЕНИЕ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bg-BG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bg-BG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bg-BG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bg-BG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bg-BG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bg-BG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1048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5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95368" y="302469"/>
            <a:ext cx="6570312" cy="792088"/>
          </a:xfrm>
        </p:spPr>
        <p:txBody>
          <a:bodyPr>
            <a:normAutofit/>
          </a:bodyPr>
          <a:lstStyle/>
          <a:p>
            <a:r>
              <a:rPr lang="bg-BG" dirty="0" smtClean="0"/>
              <a:t>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Планиране на приходите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Общ бюджет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10 970 755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лв. в т.ч.:</a:t>
            </a:r>
          </a:p>
          <a:p>
            <a:pPr marL="0" indent="0" algn="just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Приходи за делегирани от държавата дейности са       5 443 750 лв. – увеличение спрямо първоначалния бюджет за 2019 година със 11% и се формират от следните източници: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Обща допълваща субсидия: 5 219 567 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Друго финансиране за второстепенните разпоредители: /-/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26 223 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Преходен остатък от 2019 година: 207 106 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Целева субсидия за капиталови разходи: 40 400 лв.</a:t>
            </a:r>
          </a:p>
          <a:p>
            <a:pPr algn="just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Собствени приходи: 2 900 лв.</a:t>
            </a: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2961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6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60840" cy="110256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Приходи за финансиране на общинските дейности – 5 527 005лв.</a:t>
            </a:r>
            <a:endParaRPr lang="bg-BG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Местни данъци  - 886 900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Неданъчни приходи -  1 782 762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Внесено ДДС и други данъци върху продажбите - /-/44 000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Обща изравнителна субсидия – 1 394 900 лв. в т.ч.:</a:t>
            </a:r>
          </a:p>
          <a:p>
            <a:pPr marL="0" indent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634 500 лв. за зимно поддържане 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снегопочистване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Целева субсидия за капиталови разходи – 909 200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Предоставени трансфери /-/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330 495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Възстановени от временна финансова помощ - 19 998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Възстановени временни безлихвени заеми от СЕС –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81 972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Погашение по дългосрочни заеми към Фонд „ФЛАГ“ ЕАД /–/ 41 326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Друго финансиране – депозити от др. организации – 202 600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Погашения по финансов лизинг:  /-/ 56 280 лв.</a:t>
            </a:r>
          </a:p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Преходен остатък от 2019 година: 676 774лв</a:t>
            </a:r>
            <a:r>
              <a:rPr lang="bg-BG" sz="2400" dirty="0" smtClean="0"/>
              <a:t>.</a:t>
            </a:r>
          </a:p>
          <a:p>
            <a:pPr marL="0" indent="0">
              <a:buNone/>
            </a:pPr>
            <a:endParaRPr lang="bg-BG" sz="2400" dirty="0"/>
          </a:p>
          <a:p>
            <a:endParaRPr lang="bg-BG" sz="2400" dirty="0" smtClean="0"/>
          </a:p>
          <a:p>
            <a:pPr marL="0" indent="0">
              <a:buNone/>
            </a:pPr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0489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40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редни">
  <a:themeElements>
    <a:clrScheme name="Средн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редн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редн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2399</TotalTime>
  <Words>4697</Words>
  <Application>Microsoft Office PowerPoint</Application>
  <PresentationFormat>Презентация на цял екран (4:3)</PresentationFormat>
  <Paragraphs>868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39</vt:i4>
      </vt:variant>
    </vt:vector>
  </HeadingPairs>
  <TitlesOfParts>
    <vt:vector size="40" baseType="lpstr">
      <vt:lpstr>Средни</vt:lpstr>
      <vt:lpstr>ОБЩИНА ТРЯВНА</vt:lpstr>
      <vt:lpstr>       Основни нормативни актове, имащи отношение към съставянето  на бюджета за 2020 на Община Трявна</vt:lpstr>
      <vt:lpstr>.</vt:lpstr>
      <vt:lpstr>Приоритети в управлението на общината през 2020 година</vt:lpstr>
      <vt:lpstr>Приоритети в управлението на общината през 2020 година</vt:lpstr>
      <vt:lpstr>Община Трявна</vt:lpstr>
      <vt:lpstr>Взаимоотношения с централния бюджет</vt:lpstr>
      <vt:lpstr>   Планиране на приходите</vt:lpstr>
      <vt:lpstr> Приходи за финансиране на общинските дейности – 5 527 005лв.</vt:lpstr>
      <vt:lpstr>          ПЛАНИРАНЕ НА РАЗХОДИТЕ</vt:lpstr>
      <vt:lpstr>          ПЛАНИРАНЕ НА РАЗХОДИТЕ</vt:lpstr>
      <vt:lpstr>Обща справка на разходите по функции</vt:lpstr>
      <vt:lpstr>Проектобюджет 2020 година</vt:lpstr>
      <vt:lpstr>   Функция „Общи държавни служби“ 1 260 458 лв.          в т.ч.   Държавно финансиране  660 930 лв.                                       Общинско финансиране  599 528 лв.</vt:lpstr>
      <vt:lpstr>Функция „Отбрана и сигурност“  137 683  лв.  държавно финансиране</vt:lpstr>
      <vt:lpstr>Функция „Образование“ 3 192 959 лв. в т.ч.  Държавно финансиране 2 951 637 лв.             Общинско финансиране 241 322 лв.</vt:lpstr>
      <vt:lpstr>Функция „Образование“ 3 192 959 лв. в т.ч.  Държавно финансиране 2 951 637 лв.             Общинско финансиране 241 322 лв.</vt:lpstr>
      <vt:lpstr>Функция „Здравеопазване“       130 263 лв. в т.ч. държавно финансиране   92 163 лв.            Общинско финансиране  38 100лв.</vt:lpstr>
      <vt:lpstr>Функция „Здравеопазване“ 130 263 лв. в т.ч. държавно финансиране   92 163 лв.            Общинско финансиране  38 100лв.</vt:lpstr>
      <vt:lpstr>Функция „Социално осигуряване, подпомагане и грижи“ 1 143 794 лв. в.т. Държавно финансиране 915 704 лв.          Общинско финансиране 228 090 лв.</vt:lpstr>
      <vt:lpstr>Функция „Социално осигуряване, подпомагане и грижи“ 1 143 794 лв. в.т. Държавно финансиране 915 704 лв.          Общинско финансиране 228 090 лв.</vt:lpstr>
      <vt:lpstr>Функция „ Жилищно строителство, БКС и       опазване на околната среда“ 2 762 218 лв.</vt:lpstr>
      <vt:lpstr>                  Функция „Почивно дело, култура и религиозни дейности“   1 141 203 лв.                                                                         в т.ч. Държавно финансиране 685 633лв.                                                                                  Общинско финансиране  455 570лв.</vt:lpstr>
      <vt:lpstr>Функция „Икономически дейности и услуги“  1 200 857 лв. </vt:lpstr>
      <vt:lpstr>Функция „Разходи, некласифицирани в други функции“ 1320 лв.</vt:lpstr>
      <vt:lpstr>Капиталова програма на Община Трявна и средства за текущи ремонти в размер на 3 016 440 лв.</vt:lpstr>
      <vt:lpstr>Капиталова програма на Община Трявна и средства за текущи ремонти в размер на 3 016 440 лв.</vt:lpstr>
      <vt:lpstr>Капиталова програма на Община Трявна и средства за текущи ремонти в размер на 3 016 440 лв.</vt:lpstr>
      <vt:lpstr>Капиталова програма на Община Трявна и средства за текущи ремонти в размер на 3 016 440 лв.</vt:lpstr>
      <vt:lpstr>Капиталова програма на Община Трявна и средства за текущи ремонти в размер на 3 016 440 лв.</vt:lpstr>
      <vt:lpstr>Капиталова програма на Община Трявна и средства за текущи ремонти в размер на 3 016 440 лв.</vt:lpstr>
      <vt:lpstr>Капиталова програма на Община Трявна и средства за текущи ремонти в размер на 3 016 440 лв.</vt:lpstr>
      <vt:lpstr>Проекти и програми, финансирани от ЕС</vt:lpstr>
      <vt:lpstr>Проекти и програми, финансирани от ЕС</vt:lpstr>
      <vt:lpstr>Проекти и програми, финансирани от ЕС и Държавния бюджет</vt:lpstr>
      <vt:lpstr>Проекти и програми, финансирани от ЕС и държавния бюджет</vt:lpstr>
      <vt:lpstr>Проекти и програми, финансирани от ЕС</vt:lpstr>
      <vt:lpstr>Проекти, финансирани от ЕС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ОБЩИНА ТРЯВНА</dc:title>
  <dc:creator>Milena-401</dc:creator>
  <cp:lastModifiedBy>odit</cp:lastModifiedBy>
  <cp:revision>577</cp:revision>
  <cp:lastPrinted>2020-01-13T12:51:20Z</cp:lastPrinted>
  <dcterms:created xsi:type="dcterms:W3CDTF">2016-12-28T11:40:33Z</dcterms:created>
  <dcterms:modified xsi:type="dcterms:W3CDTF">2020-01-16T08:57:11Z</dcterms:modified>
</cp:coreProperties>
</file>