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60" r:id="rId4"/>
    <p:sldId id="259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9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3" r:id="rId33"/>
    <p:sldId id="287" r:id="rId34"/>
    <p:sldId id="288" r:id="rId35"/>
    <p:sldId id="289" r:id="rId36"/>
    <p:sldId id="290" r:id="rId37"/>
    <p:sldId id="291" r:id="rId38"/>
    <p:sldId id="295" r:id="rId39"/>
    <p:sldId id="292" r:id="rId40"/>
  </p:sldIdLst>
  <p:sldSz cx="9144000" cy="6858000" type="screen4x3"/>
  <p:notesSz cx="6761163" cy="99425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ен сти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относителния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  <a:cs typeface="Times New Roman" pitchFamily="18" charset="0"/>
              </a:rPr>
              <a:t>дял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разходите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размер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разходите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939252336448598"/>
          <c:y val="7.4107673587013746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справка за разпределението на разходите по функции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bg-BG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bg-BG" smtClean="0"/>
                      <a:t>2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bg-BG" smtClean="0"/>
                      <a:t>24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bg-BG" smtClean="0"/>
                      <a:t>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bg-BG" smtClean="0"/>
                      <a:t>9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bg-BG" smtClean="0"/>
                      <a:t>3</a:t>
                    </a:r>
                    <a:r>
                      <a:rPr lang="en-US" smtClean="0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bg-BG" smtClean="0"/>
                      <a:t>10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bg-BG" smtClean="0"/>
                      <a:t>11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общи държавни служби</c:v>
                </c:pt>
                <c:pt idx="1">
                  <c:v>отбрана и сигурност</c:v>
                </c:pt>
                <c:pt idx="2">
                  <c:v>образование</c:v>
                </c:pt>
                <c:pt idx="3">
                  <c:v>здравеопазване</c:v>
                </c:pt>
                <c:pt idx="4">
                  <c:v>соц. осигуряване, подпомагане и грижи</c:v>
                </c:pt>
                <c:pt idx="5">
                  <c:v>жилищно строителство, бкс и опазване на околната среда</c:v>
                </c:pt>
                <c:pt idx="6">
                  <c:v>почивно дело, култура и религиозни дейности</c:v>
                </c:pt>
                <c:pt idx="7">
                  <c:v>икономически дейности и услуги</c:v>
                </c:pt>
                <c:pt idx="8">
                  <c:v>други разходи/ лихви по кредити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1061941</c:v>
                </c:pt>
                <c:pt idx="1">
                  <c:v>107280</c:v>
                </c:pt>
                <c:pt idx="2">
                  <c:v>2190237</c:v>
                </c:pt>
                <c:pt idx="3">
                  <c:v>246799</c:v>
                </c:pt>
                <c:pt idx="4">
                  <c:v>784066</c:v>
                </c:pt>
                <c:pt idx="5">
                  <c:v>1684209</c:v>
                </c:pt>
                <c:pt idx="6">
                  <c:v>894536</c:v>
                </c:pt>
                <c:pt idx="7">
                  <c:v>1010870</c:v>
                </c:pt>
                <c:pt idx="8">
                  <c:v>23248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7308325361199031"/>
          <c:y val="0.1461064878642363"/>
          <c:w val="0.41757095199548677"/>
          <c:h val="0.8390719774183609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bg-BG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BE2D4-DD77-449C-A61A-EFB110D2D74E}" type="datetimeFigureOut">
              <a:rPr lang="bg-BG" smtClean="0"/>
              <a:pPr/>
              <a:t>08.1.2018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66DCC-4B91-4EB7-9CB6-F63B0EDFA8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569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6DCC-4B91-4EB7-9CB6-F63B0EDFA80A}" type="slidenum">
              <a:rPr lang="bg-BG" smtClean="0"/>
              <a:pPr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78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30C359-6503-44CC-B500-5F4B9F0A963F}" type="datetimeFigureOut">
              <a:rPr lang="bg-BG" smtClean="0"/>
              <a:pPr/>
              <a:t>08.1.2018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C359-6503-44CC-B500-5F4B9F0A963F}" type="datetimeFigureOut">
              <a:rPr lang="bg-BG" smtClean="0"/>
              <a:pPr/>
              <a:t>08.1.2018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630C359-6503-44CC-B500-5F4B9F0A963F}" type="datetimeFigureOut">
              <a:rPr lang="bg-BG" smtClean="0"/>
              <a:pPr/>
              <a:t>08.1.2018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C359-6503-44CC-B500-5F4B9F0A963F}" type="datetimeFigureOut">
              <a:rPr lang="bg-BG" smtClean="0"/>
              <a:pPr/>
              <a:t>08.1.2018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C359-6503-44CC-B500-5F4B9F0A963F}" type="datetimeFigureOut">
              <a:rPr lang="bg-BG" smtClean="0"/>
              <a:pPr/>
              <a:t>08.1.2018 г.</a:t>
            </a:fld>
            <a:endParaRPr lang="bg-BG"/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30C359-6503-44CC-B500-5F4B9F0A963F}" type="datetimeFigureOut">
              <a:rPr lang="bg-BG" smtClean="0"/>
              <a:pPr/>
              <a:t>08.1.2018 г.</a:t>
            </a:fld>
            <a:endParaRPr lang="bg-BG"/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Контейнер за долния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30C359-6503-44CC-B500-5F4B9F0A963F}" type="datetimeFigureOut">
              <a:rPr lang="bg-BG" smtClean="0"/>
              <a:pPr/>
              <a:t>08.1.2018 г.</a:t>
            </a:fld>
            <a:endParaRPr lang="bg-BG"/>
          </a:p>
        </p:txBody>
      </p:sp>
      <p:sp>
        <p:nvSpPr>
          <p:cNvPr id="12" name="Контейнер за номер на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16" name="Текстов контейне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5" name="Текстов контейне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C359-6503-44CC-B500-5F4B9F0A963F}" type="datetimeFigureOut">
              <a:rPr lang="bg-BG" smtClean="0"/>
              <a:pPr/>
              <a:t>08.1.2018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C359-6503-44CC-B500-5F4B9F0A963F}" type="datetimeFigureOut">
              <a:rPr lang="bg-BG" smtClean="0"/>
              <a:pPr/>
              <a:t>08.1.2018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C359-6503-44CC-B500-5F4B9F0A963F}" type="datetimeFigureOut">
              <a:rPr lang="bg-BG" smtClean="0"/>
              <a:pPr/>
              <a:t>08.1.2018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ъгъл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630C359-6503-44CC-B500-5F4B9F0A963F}" type="datetimeFigureOut">
              <a:rPr lang="bg-BG" smtClean="0"/>
              <a:pPr/>
              <a:t>08.1.2018 г.</a:t>
            </a:fld>
            <a:endParaRPr lang="bg-BG"/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30C359-6503-44CC-B500-5F4B9F0A963F}" type="datetimeFigureOut">
              <a:rPr lang="bg-BG" smtClean="0"/>
              <a:pPr/>
              <a:t>08.1.2018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228600"/>
            <a:ext cx="642629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ОБЩИНА ТРЯВНА</a:t>
            </a:r>
            <a:endParaRPr lang="bg-BG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r>
              <a:rPr lang="bg-BG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ПУБЛИЧНО ОБСЪДЖАНЕ НА ПРОЕКТА НА БЮДЖЕТ</a:t>
            </a:r>
          </a:p>
          <a:p>
            <a:pPr marL="0" indent="0" algn="ctr">
              <a:buNone/>
            </a:pPr>
            <a:endParaRPr lang="bg-BG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bg-BG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201</a:t>
            </a:r>
            <a:r>
              <a:rPr lang="en-GB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g-BG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4954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0256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         </a:t>
            </a:r>
            <a:r>
              <a:rPr lang="bg-BG" sz="4000" b="1" dirty="0" smtClean="0">
                <a:latin typeface="Times New Roman" pitchFamily="18" charset="0"/>
                <a:cs typeface="Times New Roman" pitchFamily="18" charset="0"/>
              </a:rPr>
              <a:t>ПЛАНИРАНЕ НА РАЗХОДИТЕ</a:t>
            </a:r>
            <a:endParaRPr lang="bg-BG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Разходната част на проектобюджета за 2018 година на Община Трявна е разработена съответно за делегираните от държавата дейности, на база утвърдени с постановление на Министерски Съвет единни разходни стандарти, делегираните от държавата дейности- дофинансирани с общински приходи и за местните дейности.</a:t>
            </a:r>
          </a:p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Извършен е анализ и оценка на услугите, които предоставя общината, извършен е преглед на структурата и числеността на персонала, отчетена е промяната на минималната работна заплата от 460 лв. на 510 лв., считано от 01 януари 2018 г. и се надяваме че е изготвена една прогноза, която ще гарантира успешното изпълнение на бюджета.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73115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2648" y="0"/>
            <a:ext cx="8351840" cy="12192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         </a:t>
            </a:r>
            <a:r>
              <a:rPr lang="bg-BG" sz="4000" b="1" dirty="0" smtClean="0">
                <a:latin typeface="Times New Roman" pitchFamily="18" charset="0"/>
                <a:cs typeface="Times New Roman" pitchFamily="18" charset="0"/>
              </a:rPr>
              <a:t>ПЛАНИРАНЕ НА РАЗХОДИТЕ</a:t>
            </a:r>
            <a:endParaRPr lang="bg-BG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Общо разходи – 9 748 626лв.  – ръст от над 21% спрямо бюджета за 2017 година в т.ч.:</a:t>
            </a:r>
          </a:p>
          <a:p>
            <a:pPr marL="0" indent="0">
              <a:buNone/>
            </a:pPr>
            <a:endParaRPr lang="bg-BG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Държавни дейности: 4 163 257 лв.</a:t>
            </a:r>
          </a:p>
          <a:p>
            <a:pPr>
              <a:buFont typeface="Wingdings" pitchFamily="2" charset="2"/>
              <a:buChar char="Ø"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Общински дейности: 5 332 747 лв.</a:t>
            </a:r>
          </a:p>
          <a:p>
            <a:pPr>
              <a:buFont typeface="Wingdings" pitchFamily="2" charset="2"/>
              <a:buChar char="Ø"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Дофинансиране на държавна дейност: 252 622 лв.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04894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81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04516" y="228600"/>
            <a:ext cx="696153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Обща справка на разходите по фу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кции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04894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Контейнер за съдържание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5428434"/>
              </p:ext>
            </p:extLst>
          </p:nvPr>
        </p:nvGraphicFramePr>
        <p:xfrm>
          <a:off x="611560" y="2060848"/>
          <a:ext cx="8136906" cy="4308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719"/>
                <a:gridCol w="739719"/>
                <a:gridCol w="739719"/>
                <a:gridCol w="2773945"/>
                <a:gridCol w="3143804"/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СПРАВКА ЗА РАЗПРЕДЕЛЕНИЕТО НА РАЗХОДИТЕ ПО ФУНКЦИИ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ФУНКЦИИ</a:t>
                      </a:r>
                      <a:endParaRPr lang="bg-BG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/ </a:t>
                      </a:r>
                      <a:r>
                        <a:rPr lang="bg-BG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лв./</a:t>
                      </a:r>
                      <a:endParaRPr lang="bg-BG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ОБЩИ ДЪРЖАВНИ СЛУЖБИ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1 078 751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ОТБРАНА И СИГУРНОСТ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173 222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ОБРАЗОВАНИЕ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bg-BG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336 439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ЗДРАВЕОПАЗВАНЕ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212 324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81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СОЦИАЛНО ОСИГУРЯВАНЕ, ПОДПОМАГАНЕ И ГРИЖИ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843 325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62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ЖИЛИЩНО СТРОИТЕЛСТВО, БКС И ОПАЗВАНЕ НА ОКОЛНАТА СРЕДА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3 033 846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81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ПОЧИВНО ДЕЛО,КУЛТУРА И РЕЛИГИОЗНИ ДЕЙНОСТ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947 310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ИКОНОМИЧЕСКИ ДЕЙНОСТИ И УСЛУГИ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1 112 955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4843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ДРУГИ РАЗХОДИ/ ЛИХВИ ПО КРЕДИТИ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10 454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 gridSpan="4"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ОБЩО РАЗХОДИ</a:t>
                      </a:r>
                      <a:endParaRPr lang="bg-BG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9 748 626 лв.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1194566055"/>
              </p:ext>
            </p:extLst>
          </p:nvPr>
        </p:nvGraphicFramePr>
        <p:xfrm>
          <a:off x="1475656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6523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Проектобюджет 2018 година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35493287"/>
              </p:ext>
            </p:extLst>
          </p:nvPr>
        </p:nvGraphicFramePr>
        <p:xfrm>
          <a:off x="612775" y="1600200"/>
          <a:ext cx="8153400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392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976664" cy="958552"/>
          </a:xfrm>
        </p:spPr>
        <p:txBody>
          <a:bodyPr>
            <a:normAutofit fontScale="90000"/>
          </a:bodyPr>
          <a:lstStyle/>
          <a:p>
            <a:pPr algn="r"/>
            <a:r>
              <a:rPr lang="bg-BG" sz="2700" i="1" dirty="0" smtClean="0"/>
              <a:t>  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Функция „Общи държавни служби“ 1 078 751 лв.         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 т.ч.   Държавно финансиране  553 700 лв.                                       Общинско финансиране  525 051 лв.</a:t>
            </a:r>
            <a:endParaRPr lang="bg-BG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853136"/>
          </a:xfr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   В тази функция се финансират две дейности- Общинска администрация Община Трявна и Кметство Плачковци и Общински съвет гр. Трявна.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Общият размер на бюджета на Общинска администрация гр. Трявна и гр. Плачковци е 982 699 лв., с което е осигурено финансиране за възнаграждения и осигурителни плащания на 54,5 броя служители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 текуща издръжка на администрацията със средства изцяло осигурени от собствени приходи. 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Общият размер за издръжка на дейност Общински съвет е 96 052 лв.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Като целеви разходи се предвижда изплащането на еднократна помощ за новородено общо 20 000 лв.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Капиталови разходи 5 000 лв.</a:t>
            </a:r>
          </a:p>
          <a:p>
            <a:pPr algn="just"/>
            <a:endParaRPr lang="bg-BG" dirty="0"/>
          </a:p>
        </p:txBody>
      </p:sp>
      <p:pic>
        <p:nvPicPr>
          <p:cNvPr id="1026" name="Picture 2" descr="C:\Users\Milena-401\Desktop\OBSHTINSKI BUDJET 2017\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1693168" cy="9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42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67744" y="211088"/>
            <a:ext cx="6498304" cy="990600"/>
          </a:xfrm>
        </p:spPr>
        <p:txBody>
          <a:bodyPr>
            <a:noAutofit/>
          </a:bodyPr>
          <a:lstStyle/>
          <a:p>
            <a:pPr algn="ctr"/>
            <a:r>
              <a:rPr lang="bg-BG" sz="3200" i="1" dirty="0" smtClean="0"/>
              <a:t> 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Функция „Отбрана и сигурност“  173 222 лв.  държавно финансиране</a:t>
            </a:r>
            <a:endParaRPr lang="bg-BG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5069160"/>
          </a:xfrm>
        </p:spPr>
        <p:txBody>
          <a:bodyPr>
            <a:normAutofit fontScale="62500" lnSpcReduction="20000"/>
          </a:bodyPr>
          <a:lstStyle/>
          <a:p>
            <a:pPr algn="just">
              <a:buBlip>
                <a:blip r:embed="rId3"/>
              </a:buBlip>
            </a:pPr>
            <a:r>
              <a:rPr lang="bg-BG" sz="3800" dirty="0" smtClean="0">
                <a:latin typeface="Times New Roman" pitchFamily="18" charset="0"/>
                <a:cs typeface="Times New Roman" pitchFamily="18" charset="0"/>
              </a:rPr>
              <a:t>Държавното финансиране осигурява средства за възнаграждения и осигурителни плащания на 7 броя денонощни оперативни дежурни и изпълнители по поддръжка и охрана на пунктовете за управление – 64 750 лв.</a:t>
            </a:r>
          </a:p>
          <a:p>
            <a:pPr algn="just">
              <a:buBlip>
                <a:blip r:embed="rId3"/>
              </a:buBlip>
            </a:pPr>
            <a:r>
              <a:rPr lang="bg-BG" sz="3800" dirty="0" smtClean="0">
                <a:latin typeface="Times New Roman" pitchFamily="18" charset="0"/>
                <a:cs typeface="Times New Roman" pitchFamily="18" charset="0"/>
              </a:rPr>
              <a:t>Издръжка на офис на военен отчет и дейности по плана за защита при бедствия - 2 500 лв.</a:t>
            </a:r>
          </a:p>
          <a:p>
            <a:pPr algn="just">
              <a:buBlip>
                <a:blip r:embed="rId3"/>
              </a:buBlip>
            </a:pPr>
            <a:r>
              <a:rPr lang="bg-BG" sz="3800" dirty="0" smtClean="0">
                <a:latin typeface="Times New Roman" pitchFamily="18" charset="0"/>
                <a:cs typeface="Times New Roman" pitchFamily="18" charset="0"/>
              </a:rPr>
              <a:t>Издръжка на доброволните формирования - 3 000 лв.</a:t>
            </a:r>
          </a:p>
          <a:p>
            <a:pPr algn="just">
              <a:buBlip>
                <a:blip r:embed="rId3"/>
              </a:buBlip>
            </a:pPr>
            <a:r>
              <a:rPr lang="bg-BG" sz="3800" dirty="0" smtClean="0">
                <a:latin typeface="Times New Roman" pitchFamily="18" charset="0"/>
                <a:cs typeface="Times New Roman" pitchFamily="18" charset="0"/>
              </a:rPr>
              <a:t>Материално стимулиране на 5 броя обществени възпитатели и на членовете на местна комисия за борба с противообществените прояви на малолетни и непълнолетни и издръжка – 31 800 лв.</a:t>
            </a:r>
          </a:p>
          <a:p>
            <a:pPr algn="just">
              <a:buBlip>
                <a:blip r:embed="rId3"/>
              </a:buBlip>
            </a:pPr>
            <a:r>
              <a:rPr lang="bg-BG" sz="3800" dirty="0" smtClean="0">
                <a:latin typeface="Times New Roman" pitchFamily="18" charset="0"/>
                <a:cs typeface="Times New Roman" pitchFamily="18" charset="0"/>
              </a:rPr>
              <a:t>Издръжка на детска педагогическа стая и районни полицейски инспектори - 2 200 лв.</a:t>
            </a:r>
          </a:p>
          <a:p>
            <a:pPr algn="just">
              <a:buBlip>
                <a:blip r:embed="rId3"/>
              </a:buBlip>
            </a:pPr>
            <a:r>
              <a:rPr lang="bg-BG" sz="3800" dirty="0" smtClean="0">
                <a:latin typeface="Times New Roman" pitchFamily="18" charset="0"/>
                <a:cs typeface="Times New Roman" pitchFamily="18" charset="0"/>
              </a:rPr>
              <a:t>Капиталови разходи – 68 972 лв.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0648"/>
            <a:ext cx="16561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6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70512" cy="864096"/>
          </a:xfrm>
        </p:spPr>
        <p:txBody>
          <a:bodyPr>
            <a:noAutofit/>
          </a:bodyPr>
          <a:lstStyle/>
          <a:p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Функция „Образование“ 2 336 439 лв.</a:t>
            </a:r>
            <a:b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в т.ч.  Държавно финансиране 2 156 575 лв. </a:t>
            </a:r>
            <a:b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           Общинско финансиране 179 864 лв.</a:t>
            </a:r>
            <a:endParaRPr lang="bg-BG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51519" y="1600200"/>
            <a:ext cx="8654503" cy="499715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През бюджетната 2018 г. е променен начина на финансиране на функция“ Образование,“ като се въвеждат нови стандарти, както следва: стандарти за институция в  “Детска градина” годишен размер по 20 000 лв., и в училище по 33 000лв.,   стандарт за яслена и целодневна група в детска градина и училище , стандарт за паралелка в училище и средства по регионален коефициент. Целта на този метод е да се осигурят средства в по – голям размер  за подпомагане на  училища и детски градини с малък брой ученици и деца.</a:t>
            </a:r>
          </a:p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 Община Трявна се финансират разходите на 3 общински училища с общ брой ученици 590 и 3 детски градини с 194 деца, както и яслена група към Детска градина „Калина“ с 14 броя деца, които прилагат системата на делегираните бюджети. От предоставените от държавата средства на база единни разходни стандарти се финансират: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разходите за заплати и текуща издръжка;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осигурени са целево и средства за стипендии на учениците – 11 484 лв.;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средства за създаване на условия за приобщаващо образование - по 359 лв. на ученик;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норматив за подпомагане храненето на деца от подготвителните групи и учениците от 1 до 4 клас по 72 лв. на дете/ученик;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норматив за учинек в група а целодневна организация на учебния ден на учениците от 1 до 7 клас по 582 лв.;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стандарт за материално-техническа база в училищата по 25 лв.</a:t>
            </a:r>
          </a:p>
          <a:p>
            <a:endParaRPr lang="bg-BG" dirty="0"/>
          </a:p>
        </p:txBody>
      </p:sp>
      <p:pic>
        <p:nvPicPr>
          <p:cNvPr id="10242" name="Picture 2" descr="C:\Users\Milena-401\Desktop\OBSHTINSKI BUDJET 2017\изтеглен файл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624"/>
            <a:ext cx="1381695" cy="11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9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185765"/>
            <a:ext cx="8568952" cy="990600"/>
          </a:xfrm>
        </p:spPr>
        <p:txBody>
          <a:bodyPr>
            <a:noAutofit/>
          </a:bodyPr>
          <a:lstStyle/>
          <a:p>
            <a:pPr algn="r"/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Функция „Образование“ 2 336 439 лв.</a:t>
            </a:r>
            <a:b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в т.ч.  Държавно финансиране 2 156 575 лв. </a:t>
            </a:r>
            <a:b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           Общинско финансиране 179 864 лв.</a:t>
            </a:r>
            <a:endParaRPr lang="bg-BG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Общинското финансиране в тази функция е насочено главно за:</a:t>
            </a:r>
          </a:p>
          <a:p>
            <a:pPr>
              <a:buBlip>
                <a:blip r:embed="rId3"/>
              </a:buBlip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Финансиране с местни приходи на издръжката на детските градини - 146 500 лв. </a:t>
            </a:r>
          </a:p>
          <a:p>
            <a:pPr>
              <a:buBlip>
                <a:blip r:embed="rId3"/>
              </a:buBlip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Дофинансиране на маломерни и слети паралелки за учебната 2017 / 2018 година на ОУ „Васил Левски“ гр. Плачковци – 13 426 лв. </a:t>
            </a:r>
          </a:p>
          <a:p>
            <a:pPr>
              <a:buBlip>
                <a:blip r:embed="rId3"/>
              </a:buBlip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Капиталови разходи за функция “Образование” са разчени в размер на 64 238 лв.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22413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648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1008112"/>
          </a:xfrm>
        </p:spPr>
        <p:txBody>
          <a:bodyPr>
            <a:normAutofit fontScale="90000"/>
          </a:bodyPr>
          <a:lstStyle/>
          <a:p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Функция „Здравеопазване“       212 324лв.</a:t>
            </a:r>
            <a:b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в т.ч. държавно финансиране   64 624 лв.</a:t>
            </a:r>
            <a:b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          Общинско финансиране  147 700лв.</a:t>
            </a:r>
            <a:endParaRPr lang="bg-BG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23528" y="2132856"/>
            <a:ext cx="8568952" cy="4277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Чрез единният разходен стандарт за финансиране на държавните дейности се осигурява финансиране на здравните кабинети в детските градини и училищата,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яслена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група към детска градина „Калина“, който включва средства за заплати и осигурителни вноски, средства за безопасни и здравословни условия на труд на наетия персонал и медицинско обслужване на 208 броя деца и 690 ученика на обща стойност 64 624 лв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lena-401\Desktop\OBSHTINSKI BUDJET 2017\изтеглен файл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252"/>
            <a:ext cx="2232248" cy="1242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60795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0"/>
            <a:ext cx="6552728" cy="1219200"/>
          </a:xfrm>
        </p:spPr>
        <p:txBody>
          <a:bodyPr>
            <a:noAutofit/>
          </a:bodyPr>
          <a:lstStyle/>
          <a:p>
            <a:pPr algn="r"/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Функция „Здравеопазване“       212 324лв.</a:t>
            </a:r>
            <a:b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в т.ч. държавно финансиране   64 624 лв.</a:t>
            </a:r>
            <a:b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          Общинско финансиране  147 700лв</a:t>
            </a:r>
            <a:r>
              <a:rPr lang="bg-BG" sz="2400" b="1" i="1" dirty="0" smtClean="0"/>
              <a:t>.</a:t>
            </a:r>
            <a:endParaRPr lang="bg-BG" sz="24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23528" y="1741512"/>
            <a:ext cx="8369424" cy="4495800"/>
          </a:xfrm>
        </p:spPr>
        <p:txBody>
          <a:bodyPr>
            <a:normAutofit fontScale="77500" lnSpcReduction="20000"/>
          </a:bodyPr>
          <a:lstStyle/>
          <a:p>
            <a:pPr algn="just">
              <a:buBlip>
                <a:blip r:embed="rId3"/>
              </a:buBlip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Ще бъде разкрита нова услуга “Детска кухня” към Детска градина “Калина”, която ще се финансира със средства от общински бюджет – 8 000 лв.</a:t>
            </a:r>
          </a:p>
          <a:p>
            <a:pPr algn="just">
              <a:buBlip>
                <a:blip r:embed="rId3"/>
              </a:buBlip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Със собствени бюджетни средства е осигурена издръжка за престой на болни, настанени в „Регионален </a:t>
            </a:r>
            <a:r>
              <a:rPr lang="bg-BG" sz="2800" dirty="0" err="1" smtClean="0">
                <a:latin typeface="Times New Roman" pitchFamily="18" charset="0"/>
                <a:cs typeface="Times New Roman" pitchFamily="18" charset="0"/>
              </a:rPr>
              <a:t>хоспис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“ ЕООД – стационар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гр. Дряново  – 11 700 лв.</a:t>
            </a:r>
          </a:p>
          <a:p>
            <a:pPr algn="just">
              <a:buBlip>
                <a:blip r:embed="rId3"/>
              </a:buBlip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Подпомагане на семейства с репродуктивни проблеми - 3 000лв.</a:t>
            </a:r>
          </a:p>
          <a:p>
            <a:pPr algn="just">
              <a:buBlip>
                <a:blip r:embed="rId3"/>
              </a:buBlip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Допълнително финансиране на МБАЛ „д-р Т. Витанов“ гр. Трявна за лечебна дейност извън обхвата на задължителното здравно осигуряване -  50 000 лв. на база сключен договор с лечебното заведение.</a:t>
            </a:r>
          </a:p>
          <a:p>
            <a:pPr algn="just">
              <a:buBlip>
                <a:blip r:embed="rId3"/>
              </a:buBlip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Медикаменти за граждани на хемодиализа - 3 000 лв.</a:t>
            </a:r>
          </a:p>
          <a:p>
            <a:pPr algn="just">
              <a:buBlip>
                <a:blip r:embed="rId3"/>
              </a:buBlip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Капиталови разходи - 72 000 лв. за доставка и монтаж на компютърен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томограф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/ първа лизингова вноска/.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Milena-401\Desktop\OBSHTINSKI BUDJET 2017\изтеглен файл (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55981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2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9592" y="49022"/>
            <a:ext cx="7560840" cy="110256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dirty="0" smtClean="0"/>
              <a:t>       </a:t>
            </a:r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Основни нормативни актове, имащи отношение към съставянето  на бюджета за 201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 на Община Трявна</a:t>
            </a:r>
            <a:endParaRPr lang="bg-BG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856984" cy="4968552"/>
          </a:xfrm>
        </p:spPr>
        <p:txBody>
          <a:bodyPr>
            <a:normAutofit/>
          </a:bodyPr>
          <a:lstStyle/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Закон за публичните финанси;</a:t>
            </a:r>
          </a:p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Закона за държавния бюджет на Република България/ ЗДБРБ/ за 2018г. Държавен вестник бр. 99 от 12.12.2017 година;</a:t>
            </a:r>
          </a:p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Указания на Министерството на финансите;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Постановление на Министерски съвет № 332/ 22.12.2017 г. За изпълнение на държавния бюджет на Република България за 2018 година.</a:t>
            </a:r>
          </a:p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Решение на МС № 667 от 01.11.2017 година за изменение и допълнение на Решение № 286 на МС от 2017 година за приемане на стандарти за делегираните от държавата дейности с натурални и стойностни показатели през 2018 година.</a:t>
            </a:r>
          </a:p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Приети  Наредби от общински съвет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022"/>
            <a:ext cx="976933" cy="60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9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128792" cy="1152128"/>
          </a:xfrm>
        </p:spPr>
        <p:txBody>
          <a:bodyPr>
            <a:noAutofit/>
          </a:bodyPr>
          <a:lstStyle/>
          <a:p>
            <a:pPr algn="r"/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Функция „ Социално осигуряване, подпомагане и грижи“ 843 325 лв.</a:t>
            </a:r>
            <a:b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в.т. Държавно финансиране 657 861 лв.</a:t>
            </a:r>
            <a:b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         Общинско финансиране 185 464 лв</a:t>
            </a:r>
            <a:r>
              <a:rPr lang="bg-BG" sz="2200" b="1" i="1" dirty="0" smtClean="0"/>
              <a:t>.</a:t>
            </a:r>
            <a:endParaRPr lang="bg-BG" sz="22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514528" cy="4536504"/>
          </a:xfrm>
          <a:noFill/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Предоставените държавни средства и преходният остатък от 2018 година осигуряват възнаграждения, осигурителни вноски и пълна издръжка на специализираната институция за предоставяне на социални услуги - Дом за стари хора за 40 ползвателя на стойност 291 254 лв. </a:t>
            </a:r>
          </a:p>
          <a:p>
            <a:pPr algn="just">
              <a:buFont typeface="Wingdings" pitchFamily="2" charset="2"/>
              <a:buChar char="v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Осигурени са и средства за социални услуги, предоставени в общността: Дневен център за деца и/или пълнолетни лица с увреждания – 30 ползвателя на стойност 226 400 лв. </a:t>
            </a:r>
          </a:p>
          <a:p>
            <a:pPr algn="just">
              <a:buFont typeface="Wingdings" pitchFamily="2" charset="2"/>
              <a:buChar char="v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Център за социална рехабилитация и интеграция – 40 ползвателя за 143 497 лв.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Milena-401\Desktop\OBSHTINSKI BUDJET 2017\images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56184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18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98504" cy="990600"/>
          </a:xfrm>
        </p:spPr>
        <p:txBody>
          <a:bodyPr>
            <a:noAutofit/>
          </a:bodyPr>
          <a:lstStyle/>
          <a:p>
            <a:pPr algn="r"/>
            <a: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  <a:t>Функция „ Социално осигуряване, подпомагане и грижи“ 843 325 лв.</a:t>
            </a:r>
            <a:b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  <a:t>в.т. Държавно финансиране 657 861 лв.</a:t>
            </a:r>
            <a:b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  <a:t>         Общинско финансиране 185 464 лв.</a:t>
            </a: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12648" y="2060848"/>
            <a:ext cx="8153400" cy="3600400"/>
          </a:xfrm>
        </p:spPr>
        <p:txBody>
          <a:bodyPr/>
          <a:lstStyle/>
          <a:p>
            <a:pPr algn="just">
              <a:buFont typeface="Wingdings" pitchFamily="2" charset="2"/>
              <a:buChar char="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Издръжка на пенсионерските клубове град Трявна и град Плачковци – 3 500 лв.</a:t>
            </a:r>
          </a:p>
          <a:p>
            <a:pPr algn="just">
              <a:buFont typeface="Wingdings" pitchFamily="2" charset="2"/>
              <a:buChar char="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Социално предприятие за обществено хранене – 179 044 лв. за възнаграждения и цялостна издръжка. </a:t>
            </a:r>
          </a:p>
          <a:p>
            <a:pPr algn="just">
              <a:buFont typeface="Wingdings" pitchFamily="2" charset="2"/>
              <a:buChar char="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Капиталови разходи: 2 800 лв.</a:t>
            </a:r>
          </a:p>
          <a:p>
            <a:pPr marL="0" indent="0">
              <a:buNone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12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g-BG" sz="2700" i="1" dirty="0" smtClean="0"/>
              <a:t>                    </a:t>
            </a:r>
            <a:r>
              <a:rPr lang="bg-BG" sz="2700" b="1" i="1" dirty="0" smtClean="0">
                <a:latin typeface="Times New Roman" pitchFamily="18" charset="0"/>
                <a:cs typeface="Times New Roman" pitchFamily="18" charset="0"/>
              </a:rPr>
              <a:t>Функция „ Жилищно строителство,       БКС и       опазване на околната среда“ 3 033 846 лв.</a:t>
            </a:r>
            <a:endParaRPr lang="bg-BG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Тази функция е изцяло общинска отговорност. В бюджета са заложени основно разходи за: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Поддръжка и ремонт на улично осветление - 189 000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Изграждане и ремонт на улици - 99 909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Дейности по жилищно строителство и БКС - 193 360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Поддържане на зелени площи – 54 238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Разходи по дейност „Чистота“ – съгл. приетата план-сметка  за ТБО и намалени с отчисленията по чл. 60 и чл. 64 от Закона за управление на отпадъците, разходите по ДДС и вноските по лизинг – 733 247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Капиталови разходи – 1 927 002 лв.</a:t>
            </a:r>
          </a:p>
          <a:p>
            <a:endParaRPr lang="bg-BG" dirty="0"/>
          </a:p>
        </p:txBody>
      </p:sp>
      <p:pic>
        <p:nvPicPr>
          <p:cNvPr id="16386" name="Picture 2" descr="C:\Users\Milena-401\Desktop\OBSHTINSKI BUDJET 2017\изтеглен файл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1092324" cy="9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14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2648" y="0"/>
            <a:ext cx="8423848" cy="1219200"/>
          </a:xfrm>
        </p:spPr>
        <p:txBody>
          <a:bodyPr>
            <a:noAutofit/>
          </a:bodyPr>
          <a:lstStyle/>
          <a:p>
            <a:r>
              <a:rPr lang="bg-BG" sz="1800" i="1" dirty="0" smtClean="0"/>
              <a:t>                  </a:t>
            </a:r>
            <a:r>
              <a:rPr lang="bg-BG" sz="1800" b="1" i="1" dirty="0" smtClean="0">
                <a:latin typeface="Times New Roman" pitchFamily="18" charset="0"/>
                <a:cs typeface="Times New Roman" pitchFamily="18" charset="0"/>
              </a:rPr>
              <a:t>Функция „Почивно дело, култура и религиозни дейности“   947 310 лв.</a:t>
            </a:r>
            <a:br>
              <a:rPr lang="bg-BG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в т.ч. Държавно финансиране 542 275 лв.</a:t>
            </a:r>
            <a:br>
              <a:rPr lang="bg-BG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Общинско финансиране 405 035 лв.</a:t>
            </a:r>
            <a:endParaRPr lang="bg-BG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Държавното финансиране във функцията осигурява средства за :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Възнаграждения, осигурителни вноски и издръжка на: субсидирана численост на 4 броя общински читалища със субсидирани 29 бройки – 242 875  лв. /по 8375 лв. на субсидирана бройка/. Завишен е стандарта спрямо 2017 г. с 1075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Специализиран музей град Трявна – 288 400 лв., в т.ч. преходен остатък 12 210  лв.</a:t>
            </a:r>
          </a:p>
          <a:p>
            <a:pPr marL="0" indent="0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 общински приходи се финансират : </a:t>
            </a:r>
          </a:p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азходи за осигуряване на дейности по културния календар   -   70 000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Поддръжка на спортни бази гр. Трявна и гр. Плачковци-  48 000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Подпомагане дейността на местните спортни клубове-  62 000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Подпомагане дейността на индивидуални състезатели с национални награди – 3000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Поддръжка на обредни дейности-  44 794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Дофинансиране културната дейност на читалищата извън държавната субсидия-  8 500 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Във функцията са предвидени и целеви разходи за изплащане на погребения за социално слаби граждани-  1 500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Капиталови разходи-  7 000 лв.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6815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77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  <a:t>Функция „Икономически дейности и услуги“  1 112 955 лв.</a:t>
            </a:r>
            <a:b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  <a:t>в т.ч. Държавно финансиране/ от преходен остатък от 2017 г./  15 000 лв./</a:t>
            </a:r>
            <a:b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  <a:t>  Общинско финансиране 1 097 955 лв.</a:t>
            </a:r>
            <a:b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bg-BG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Разходите в тази дейност се финансират от собствени приходи и целева субсидия за капиталови разходи.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Планирани са разходи за зимно поддържане и снегопочистване на общинска пътна мрежа-  832 121 лв. в т.ч. преходен остатък от 2017 г.-  335 621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За основен ремонт на общински пътища-  122 500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Управление, контрол и регулиране дейностите по транспорта и пътищата-  6 300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Разходи за спортно – туристическа дейност-  29 534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Разходи, свързани с безстопанствените животни-  6000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Разходи за поддръжка на общински пазар-  3 000лв.</a:t>
            </a:r>
          </a:p>
          <a:p>
            <a:pPr marL="0" indent="0">
              <a:buNone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2413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22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Функция „Разходи, некласифицирани в други функции“ 10 454 лв.</a:t>
            </a:r>
            <a:endParaRPr lang="bg-BG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bg-BG" dirty="0" smtClean="0"/>
              <a:t>         </a:t>
            </a:r>
          </a:p>
          <a:p>
            <a:pPr marL="0" indent="0" algn="just">
              <a:buNone/>
            </a:pPr>
            <a:r>
              <a:rPr lang="bg-BG" dirty="0" smtClean="0"/>
              <a:t>         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Предвидени са разходи за плащане на лихви по заеми  към фонд „ФЛАГ“ ЕАД 8 059 лв. </a:t>
            </a:r>
          </a:p>
          <a:p>
            <a:pPr marL="0" indent="0" algn="just">
              <a:buNone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    По сключен договор за финансов лизинг         2486 лв.</a:t>
            </a:r>
          </a:p>
          <a:p>
            <a:pPr marL="0" indent="0">
              <a:buNone/>
            </a:pPr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61493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228600"/>
            <a:ext cx="8154488" cy="990600"/>
          </a:xfrm>
        </p:spPr>
        <p:txBody>
          <a:bodyPr>
            <a:noAutofit/>
          </a:bodyPr>
          <a:lstStyle/>
          <a:p>
            <a:pPr algn="ctr"/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Капиталови разходи за 2018 година на Община Трявна </a:t>
            </a:r>
            <a:b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бщ размер 2 287 512 лв</a:t>
            </a:r>
            <a:r>
              <a:rPr lang="bg-BG" sz="2800" b="1" i="1" dirty="0" smtClean="0"/>
              <a:t>.</a:t>
            </a:r>
            <a:endParaRPr lang="bg-BG" sz="28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Финансирането на обектите в капиталовата програма за 2018 година ще се извършва със средства от целева субсидия от републикански бюджет 929 100 лв., собствени бюджетни средства 152 000 лв. и преходни остатъци от 2017 година 1 206 412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Капиталовата програма е разработена на база приоритетни дейности на общината, предложения от кметове и кметски наместници, ръководители на бюджетни организации и граждани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31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print">
              <a:alphaModFix amt="17000"/>
            </a:blip>
            <a:srcRect/>
            <a:stretch>
              <a:fillRect l="50000"/>
            </a:stretch>
          </a:blipFill>
        </p:spPr>
        <p:txBody>
          <a:bodyPr>
            <a:normAutofit fontScale="90000"/>
          </a:bodyPr>
          <a:lstStyle/>
          <a:p>
            <a:pPr algn="ctr"/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Капиталови разходи за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година на Община Трявна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6758238"/>
              </p:ext>
            </p:extLst>
          </p:nvPr>
        </p:nvGraphicFramePr>
        <p:xfrm>
          <a:off x="683568" y="1700802"/>
          <a:ext cx="8064897" cy="408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371"/>
                <a:gridCol w="4612189"/>
                <a:gridCol w="1152128"/>
                <a:gridCol w="1008112"/>
                <a:gridCol w="864097"/>
              </a:tblGrid>
              <a:tr h="223653">
                <a:tc gridSpan="5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2365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КАПИТАЛОВИ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2018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63900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ПО РЕД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 субсидия 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Собствени бюджетни средства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Преходен остатък 2017 г.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5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lang="bg-BG" sz="1200" b="1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lang="bg-BG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Улици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"Ангел Кънчев", гр. Трявна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"Иванка Горова", гр. Трявна, вкл. паркинг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"Иван Славейков", гр. Трявна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"Крайбрежна", гр. Трявна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0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"Светушка", гр. Трявна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0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"Захари Петров", гр. Трявна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969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080120"/>
          </a:xfrm>
          <a:blipFill dpi="0" rotWithShape="1">
            <a:blip r:embed="rId2" cstate="print">
              <a:alphaModFix amt="20000"/>
            </a:blip>
            <a:srcRect/>
            <a:stretch>
              <a:fillRect l="50000"/>
            </a:stretch>
          </a:blipFill>
        </p:spPr>
        <p:txBody>
          <a:bodyPr>
            <a:normAutofit fontScale="90000"/>
          </a:bodyPr>
          <a:lstStyle/>
          <a:p>
            <a:pPr algn="ctr"/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Капиталови разходи за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година на Община Трявна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0717338"/>
              </p:ext>
            </p:extLst>
          </p:nvPr>
        </p:nvGraphicFramePr>
        <p:xfrm>
          <a:off x="611560" y="1772819"/>
          <a:ext cx="8136903" cy="446728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32196"/>
                <a:gridCol w="4924530"/>
                <a:gridCol w="984905"/>
                <a:gridCol w="831144"/>
                <a:gridCol w="964128"/>
              </a:tblGrid>
              <a:tr h="3378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"Шипка", гр. Трявна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17000.00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>
                          <a:effectLst/>
                        </a:rPr>
                        <a:t> </a:t>
                      </a:r>
                      <a:endParaRPr lang="bg-BG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8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"Възрожденска", гр. Трявна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18000.00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>
                          <a:effectLst/>
                        </a:rPr>
                        <a:t> </a:t>
                      </a:r>
                      <a:endParaRPr lang="bg-BG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8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"Любен Каравелов", гр. Трявна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26000.00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>
                          <a:effectLst/>
                        </a:rPr>
                        <a:t> </a:t>
                      </a:r>
                      <a:endParaRPr lang="bg-BG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8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"Златьо Ошански", гр. Трявна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20000.00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>
                          <a:effectLst/>
                        </a:rPr>
                        <a:t> </a:t>
                      </a:r>
                      <a:endParaRPr lang="bg-BG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8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"Бедек", гр. Трявна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>
                          <a:effectLst/>
                        </a:rPr>
                        <a:t> </a:t>
                      </a:r>
                      <a:endParaRPr lang="bg-BG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8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МБАЛ "Д-р Теодоси Витанов", гр. Трявна и паркинг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>
                          <a:effectLst/>
                        </a:rPr>
                        <a:t> </a:t>
                      </a:r>
                      <a:endParaRPr lang="bg-BG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8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Вертикална планировка кв. 61 а, гр. Трявна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6000.00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>
                          <a:effectLst/>
                        </a:rPr>
                        <a:t> </a:t>
                      </a:r>
                      <a:endParaRPr lang="bg-BG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8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в кв. "Божковци" (Димиев хан) от о.т. 85-114-96-95-94 до о.т.91 по плана на  кв. Божковци, гр. Трявна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>
                          <a:effectLst/>
                        </a:rPr>
                        <a:t> </a:t>
                      </a:r>
                      <a:endParaRPr lang="bg-BG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8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в с. Кисийци, гр. Трявна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>
                          <a:effectLst/>
                        </a:rPr>
                        <a:t> </a:t>
                      </a:r>
                      <a:endParaRPr lang="bg-BG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8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в с. Черновръх, гр. Трявна от о.т. 27 до о.т.31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>
                          <a:effectLst/>
                        </a:rPr>
                        <a:t> </a:t>
                      </a:r>
                      <a:endParaRPr lang="bg-BG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8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в с. Черновръх, гр. Трявна от о.т.7 до о.т.45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>
                          <a:effectLst/>
                        </a:rPr>
                        <a:t> 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8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в с. Раевци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4000.00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>
                          <a:effectLst/>
                        </a:rPr>
                        <a:t> 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8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в с. Белица (мах. Горни Мечевци)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2500.00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>
                          <a:effectLst/>
                        </a:rPr>
                        <a:t> 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966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print">
              <a:alphaModFix amt="19000"/>
            </a:blip>
            <a:srcRect/>
            <a:stretch>
              <a:fillRect l="50000"/>
            </a:stretch>
          </a:blipFill>
        </p:spPr>
        <p:txBody>
          <a:bodyPr>
            <a:normAutofit fontScale="90000"/>
          </a:bodyPr>
          <a:lstStyle/>
          <a:p>
            <a:pPr algn="ctr"/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Капиталови разходи за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година на Община Трявна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2826407"/>
              </p:ext>
            </p:extLst>
          </p:nvPr>
        </p:nvGraphicFramePr>
        <p:xfrm>
          <a:off x="611560" y="1600200"/>
          <a:ext cx="8208913" cy="488099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36021"/>
                <a:gridCol w="4968112"/>
                <a:gridCol w="993621"/>
                <a:gridCol w="838499"/>
                <a:gridCol w="972660"/>
              </a:tblGrid>
              <a:tr h="53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Люляк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", гр.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Плачковци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359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"Пролет", гр. Плачковци - отсечка от пресечката с ул. "Георги Лазаров" до края на улицата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6000.00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359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"Г. Кънев", гр. Плачковци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12000.00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359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"Горска", гр. Плачковци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улица кв. "Ковачевци", гр. Плачковци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Изграждане параклис кв. "Светушка гр. Трявна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Междублоково пространство ул. "Бедек", гр. Плачковци - II етап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359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Всичко улици: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597500.00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bg-BG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Пътища</a:t>
                      </a:r>
                      <a:endParaRPr lang="bg-BG" sz="16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общински път GAB 3328 - гр. Трявна - с. Раданци - с. Матешовци  (с. Матешовци довършване)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359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път GAB 3293 - гр. Плачковци - с. Носеите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път GAB 3327 - гр. Трявна - с. Бангейци - с. Кашенци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 път GAB 2276 гр. Трявна - с. Престой - с. Станчов хан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15000.00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път GAB 3331 - с. Димиевци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Основен ремонт път GAB 3313- с. Керените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Основен ремонт път GAB  3283 - с. Енчовци - с. Горни Радковци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12500.00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  <a:tr h="359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Основен ремонт път GAB 3273  с. Драгневци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76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bg-BG" dirty="0" smtClean="0"/>
          </a:p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Проектът за бюджет е балансиран при осъществен анализ на приходите за 2018 година и разчет на разходите, съгласно приоритетите, заложени в програмата за управление и стратегическия план за развитие на Община Трявна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2520280" cy="15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64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print">
              <a:alphaModFix amt="19000"/>
            </a:blip>
            <a:srcRect/>
            <a:stretch>
              <a:fillRect l="50000"/>
            </a:stretch>
          </a:blipFill>
        </p:spPr>
        <p:txBody>
          <a:bodyPr>
            <a:normAutofit fontScale="90000"/>
          </a:bodyPr>
          <a:lstStyle/>
          <a:p>
            <a:pPr algn="ctr"/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Капиталови разходи за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година на Община Трявна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58477819"/>
              </p:ext>
            </p:extLst>
          </p:nvPr>
        </p:nvGraphicFramePr>
        <p:xfrm>
          <a:off x="611560" y="1700805"/>
          <a:ext cx="8208911" cy="499939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5044091"/>
                <a:gridCol w="993621"/>
                <a:gridCol w="838499"/>
                <a:gridCol w="972660"/>
              </a:tblGrid>
              <a:tr h="893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път GAB 3271 - с. Даевци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95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път GAB 3337 с. Чифлика, с. Царете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7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път GAB 3330 с. Армянковци - с. Павлевци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15000.00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7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Всичко пътища: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122500.00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95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lang="bg-BG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Подпорни стени</a:t>
                      </a:r>
                      <a:endParaRPr lang="bg-BG" sz="16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7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Изграждане на подпорна стена улица "Здравец", гр. Трявна в т.ч. авторски и строителен надзор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16320.00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3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Изграждане на подпорна стена улица "Люляк", гр. Трявна в т.ч. авторски и строителен надзор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30342.00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7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Изграждане на подпорна стена Гробищен парк, гр. Плачковци в т.ч. авторски и строителен надзор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95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Всичко подпорни стени: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56662.00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 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95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bg-BG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845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print">
              <a:alphaModFix amt="20000"/>
            </a:blip>
            <a:srcRect/>
            <a:stretch>
              <a:fillRect l="50000"/>
            </a:stretch>
          </a:blipFill>
        </p:spPr>
        <p:txBody>
          <a:bodyPr>
            <a:normAutofit fontScale="90000"/>
          </a:bodyPr>
          <a:lstStyle/>
          <a:p>
            <a:pPr algn="ctr"/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Капиталови разходи за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година на Община Трявна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20718303"/>
              </p:ext>
            </p:extLst>
          </p:nvPr>
        </p:nvGraphicFramePr>
        <p:xfrm>
          <a:off x="683568" y="1506438"/>
          <a:ext cx="8064895" cy="469773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4016"/>
                <a:gridCol w="5165305"/>
                <a:gridCol w="976189"/>
                <a:gridCol w="823789"/>
                <a:gridCol w="955596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lang="bg-BG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Тротоарни настилки</a:t>
                      </a:r>
                      <a:endParaRPr lang="bg-BG" sz="16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Ремонт тротоарна настилка  гр. Трявна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50000.00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Ремонт тротоарна настилка  гр. Плачковци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15000.00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Ремонт тротоарна настилка  кв. Димиев хан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5000.00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Всичко тротоарни настилки: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70000.00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V.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Училища и детски градини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покрив СУ "П.Р.Славейков", гр. Трявна - сграда библиотека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15000.00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улуци и водосточни тръби сграда ОУ"Проф.П.Райков", гр. Трявна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на част от покрив на ОУ "Васил Левски", гр. Плачковци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тротоарна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настилка в двор ОУ "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Васил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Левски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", гр.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Плачковци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4500.00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алеи двор ДГ "Светлина", гр. Трявна - втори етап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5000.00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Доставка и монтаж мълниезащитна инсталация  сграда  ДГ "Светлина", гр. Трявна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Основен ремонт пожароизвестителна система ДГ "Светлина", гр. Трявна - етап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Основен ремонт ограда ДГ "Калина", гр. Трявна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4938.00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училища и детски </a:t>
                      </a:r>
                      <a:r>
                        <a:rPr lang="ru-RU" sz="12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градини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56438.00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19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228600"/>
            <a:ext cx="8154488" cy="990600"/>
          </a:xfrm>
          <a:blipFill dpi="0" rotWithShape="1">
            <a:blip r:embed="rId2" cstate="print">
              <a:alphaModFix amt="21000"/>
            </a:blip>
            <a:srcRect/>
            <a:stretch>
              <a:fillRect r="45000"/>
            </a:stretch>
          </a:blipFill>
        </p:spPr>
        <p:txBody>
          <a:bodyPr>
            <a:normAutofit fontScale="90000"/>
          </a:bodyPr>
          <a:lstStyle/>
          <a:p>
            <a:pPr algn="ctr"/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Капиталови разходи за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година на Община Трявна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9582293"/>
              </p:ext>
            </p:extLst>
          </p:nvPr>
        </p:nvGraphicFramePr>
        <p:xfrm>
          <a:off x="611560" y="1988840"/>
          <a:ext cx="7776864" cy="328259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14374"/>
                <a:gridCol w="3306106"/>
                <a:gridCol w="936104"/>
                <a:gridCol w="1210048"/>
                <a:gridCol w="1310232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sng" strike="noStrike" dirty="0"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bg-BG" sz="1400" b="1" u="sng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Проектиране</a:t>
                      </a:r>
                      <a:endParaRPr lang="bg-BG" sz="1400" b="1" i="0" u="sng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Технически проект за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допълнително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водоснабдяване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средна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висока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част на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кв.Хитревци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и с.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Генчовци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5000.00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Технически проект на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котелна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инсталация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пелети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ДГ"Калина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", гр.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Трявна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3000.00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</a:tr>
              <a:tr h="345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Технически проект за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многофункционална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спортна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зала, гр.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Трявна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Технически проект за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обслужваща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сграда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спортен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комплекс, гр.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Трявна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8000.00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Всичко проектиране: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26000.00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ОБЩО НЕОБХОДИМИ СРЕДСТВА ЗА 2018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929100.00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018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print">
              <a:alphaModFix amt="20000"/>
            </a:blip>
            <a:srcRect/>
            <a:stretch>
              <a:fillRect l="51000"/>
            </a:stretch>
          </a:blipFill>
        </p:spPr>
        <p:txBody>
          <a:bodyPr>
            <a:normAutofit fontScale="90000"/>
          </a:bodyPr>
          <a:lstStyle/>
          <a:p>
            <a:pPr algn="ctr"/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Капиталови разходи за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година на Община Трявна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051169"/>
              </p:ext>
            </p:extLst>
          </p:nvPr>
        </p:nvGraphicFramePr>
        <p:xfrm>
          <a:off x="683570" y="1600200"/>
          <a:ext cx="8136902" cy="465105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32195"/>
                <a:gridCol w="4924530"/>
                <a:gridCol w="984906"/>
                <a:gridCol w="831143"/>
                <a:gridCol w="964128"/>
              </a:tblGrid>
              <a:tr h="18732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sng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Преходни обекти от</a:t>
                      </a:r>
                      <a:r>
                        <a:rPr lang="bg-BG" sz="1400" b="1" u="sng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</a:t>
                      </a:r>
                      <a:r>
                        <a:rPr lang="bg-BG" sz="1400" u="sng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bg-BG" sz="1400" b="1" i="1" u="sng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 проект за Дневен център за възрастни хора с увреждания   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2800,00</a:t>
                      </a:r>
                    </a:p>
                    <a:p>
                      <a:pPr algn="ctr" fontAlgn="ctr"/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Идеен и технически  проект за благоустрояване на „Божковска поляна“-  кв. Тепавици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16500,00</a:t>
                      </a:r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 проект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благоустрояване площата на гр. Плачковци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4480,00</a:t>
                      </a:r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 проект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канализационен колектор гр. Трявна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13000,00</a:t>
                      </a:r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Доставка и монтаж на компютърен томограф и първа лизингова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вноска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72000,00</a:t>
                      </a:r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Изработва на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 устройствен план на Община Трявна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22910,00</a:t>
                      </a:r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Доставка на оборудване на ДГ «Калина»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950,00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Укрепване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бреговете на дере в кв.125 гр. Трявна </a:t>
                      </a:r>
                      <a:r>
                        <a:rPr lang="bg-BG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2-ри етап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68972,00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и  преустройство на съществуваща сграда в “Етнографски</a:t>
                      </a:r>
                      <a:r>
                        <a:rPr lang="bg-BG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комплекс за занаяти”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1000000,00</a:t>
                      </a:r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61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blipFill dpi="0" rotWithShape="1">
            <a:blip r:embed="rId3" cstate="print">
              <a:alphaModFix amt="19000"/>
            </a:blip>
            <a:srcRect/>
            <a:stretch>
              <a:fillRect l="50000"/>
            </a:stretch>
          </a:blipFill>
        </p:spPr>
        <p:txBody>
          <a:bodyPr>
            <a:normAutofit fontScale="90000"/>
          </a:bodyPr>
          <a:lstStyle/>
          <a:p>
            <a:pPr algn="ctr"/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Капиталови разходи за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година на Община Трявна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667176"/>
              </p:ext>
            </p:extLst>
          </p:nvPr>
        </p:nvGraphicFramePr>
        <p:xfrm>
          <a:off x="683568" y="1844823"/>
          <a:ext cx="8064896" cy="396044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28371"/>
                <a:gridCol w="4880951"/>
                <a:gridCol w="976189"/>
                <a:gridCol w="823789"/>
                <a:gridCol w="955596"/>
              </a:tblGrid>
              <a:tr h="36004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sng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Придобиване</a:t>
                      </a:r>
                      <a:r>
                        <a:rPr lang="bg-BG" sz="1400" b="1" u="sng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ДМА</a:t>
                      </a:r>
                      <a:endParaRPr lang="bg-BG" sz="1400" b="1" i="1" u="sng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Закупуване на нова почистваща машина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растителни и битови отпадъци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140000,00</a:t>
                      </a:r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  <a:tr h="42801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Компютърни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конфигурации за нуждите на Общинска администрация Трявна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5000,00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6" marR="9366" marT="9366" marB="0" anchor="ctr"/>
                </a:tc>
              </a:tr>
              <a:tr h="423972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Компютри за специализиран музей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2000,00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Климатична систем за изложбена зала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5000,00</a:t>
                      </a:r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Мултимедии</a:t>
                      </a:r>
                      <a:r>
                        <a:rPr lang="bg-BG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СУ “П. Р. Славейков”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4800,00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ВСИЧКО: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929100,00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152000,00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1206412,00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Проекти, финансирани от ЕС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g-BG" sz="2000" dirty="0" smtClean="0"/>
          </a:p>
          <a:p>
            <a:pPr marL="0" indent="0">
              <a:buNone/>
            </a:pPr>
            <a:endParaRPr lang="bg-BG" sz="2000" dirty="0"/>
          </a:p>
          <a:p>
            <a:pPr marL="0" indent="0" algn="just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Усилията на администрацията са насочени към постигане на добра проектна готовност, с цел успешно усвояване на средствата от европейските фондове от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рограмен период 2014- 2020 година. Подобряване стандарта на живот, съвременна инфраструктура и привлекателна жизнена среда.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12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Проекти, финансирани от ЕС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442520" cy="5184576"/>
          </a:xfrm>
          <a:noFill/>
        </p:spPr>
        <p:txBody>
          <a:bodyPr>
            <a:normAutofit/>
          </a:bodyPr>
          <a:lstStyle/>
          <a:p>
            <a:pPr algn="just"/>
            <a:endParaRPr lang="bg-BG" sz="1500" dirty="0" smtClean="0"/>
          </a:p>
          <a:p>
            <a:pPr algn="just"/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Продължава предоставянето на социалната услуга в домашна среда „ Личен асистент“ и „ Социален асистент“. В рамките на тази дейност се предоставят почасови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услуги, на лица с увреждания и възрастни хора, насочени към подпомагане и подкрепа на лицата за осъществяване на ежедневните им дейности. За изпълнение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на услугата  са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избрани и назначени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социални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асистенти и  11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лични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асистенти.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Към момента  се обслужват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82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потребители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. Финасирането е на стойност 191 280 лв. от Държавния бюджет на база сключено споразумение  между Агенция социално подпомагане и Община Трявна.</a:t>
            </a:r>
          </a:p>
          <a:p>
            <a:pPr algn="just"/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Приеми ме – 2015“  по ОП „Развитие на човешките ресурси“. 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По проекта са ангажирани 14 приемни семейства, които се грижат за отглеждането и възпитаването на 34 деца.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 Община Трявна е партньор по проекта .  Стойност на проекта  - 571 144 лв. и срок на изпълнение до 31.03.2018 г.</a:t>
            </a:r>
          </a:p>
          <a:p>
            <a:pPr algn="just"/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Национална програма „Старт в кариерата“ </a:t>
            </a:r>
          </a:p>
          <a:p>
            <a:pPr algn="just"/>
            <a:r>
              <a:rPr lang="bg-BG" sz="1800" b="1" dirty="0">
                <a:latin typeface="Times New Roman" pitchFamily="18" charset="0"/>
                <a:cs typeface="Times New Roman" pitchFamily="18" charset="0"/>
              </a:rPr>
              <a:t>„Обществена трапезария“.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Проектът е по програма на МТСП. Като за период от четири месеца през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г.  Ще бъде осигурен топъл обяд  на 50 броя социално уязвими граждани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bg-BG" sz="1500" dirty="0"/>
          </a:p>
          <a:p>
            <a:pPr algn="just"/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4041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latin typeface="Times New Roman" pitchFamily="18" charset="0"/>
                <a:cs typeface="Times New Roman" pitchFamily="18" charset="0"/>
              </a:rPr>
              <a:t>Проекти, финансирани от ЕС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5257800"/>
          </a:xfrm>
        </p:spPr>
        <p:txBody>
          <a:bodyPr>
            <a:noAutofit/>
          </a:bodyPr>
          <a:lstStyle/>
          <a:p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Подадено проектно предложение „Създаване на общинско социално предприятие за благоустройство, озеленяване и поддръжка на територии за обществено ползване“ по ОП „Развитие на човешките ресурси“. По проекта ще се създаде ново  Социално предприятие на основание, което ще извършва дейности и услуги  по озеленяване, почистване, поддръжка и облагородяване на обществени зони и частни имоти, в т.ч. паркове, зелени площи, междублокови пространства, гробищни паркове, крайречни територии, стопански обекти и други. За функционирането на предприятието ще се назначат 12 човека персонал, като десет от тях ще са лица от целевите групи - хора с увреждания  и/или лица в неравностойно положение на пазара на труда и други социално изключени лица. Чрез предвиденото по проекта обучение част от тези хора ще придобият професионална квалификация и умения, свързани с конкретната длъжност в предприятието. Също така ще се осигурят двама наставника за период от 6 месеца, които да подпомогнат новоназначените служители от целевата група. Общата стойност на проекта 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110 211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 лева.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Продължава изпълнението на Национална програма за енергийна ефективност на многофамилни жилищни сгради на територията на община Трявна. Предстои стартирането на дейностите по саниране на сграда с адрес: гр. Трявна, ул. „Цаньо Шишков“ № 6. Сключеният договор за инженеринг е на стойност 434 634,13 лв. с ДДС.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28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Проекти, финансирани от ЕС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8153400" cy="4968552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Одобрен е проект „Цветовете на Българското председателство“ по гpaнтова схема „Подкрепа на инициативи на общините, свързани с регионалното измерение на Българското председателство на съвета на EC 2018“. В рамките на проекта през месец май 2018 г. в Трявна ще бъде изградено цветно лого на Българското председателство в  зелена площ до административната сграда на общината. Предвижда се да бъде организирана забавна и иновативна  информационна кампания сред ученици от Трявна, ще се проведат и игри на открито, насочени към ЕС и Европредседателството. Проектът е на стойност 4070 лв.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Одобрена е Стратегията за Водено от общностите местно развитие на Сдружение „МИГ Дряново - Трявна - в сърцето на Балкана“ по подмярка 19.2 „Прилагане на операции в рамките на стратегии за Водено от общностите местно развитие“  от Програмата за развитие на селските райони за периода 2014 – 2020 г. на обща стойност 7 343 110,48 лева.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/>
          <p:cNvSpPr>
            <a:spLocks noGrp="1"/>
          </p:cNvSpPr>
          <p:nvPr>
            <p:ph type="body" idx="1"/>
          </p:nvPr>
        </p:nvSpPr>
        <p:spPr>
          <a:xfrm>
            <a:off x="1081951" y="404664"/>
            <a:ext cx="7123113" cy="1673225"/>
          </a:xfrm>
        </p:spPr>
        <p:txBody>
          <a:bodyPr>
            <a:noAutofit/>
          </a:bodyPr>
          <a:lstStyle/>
          <a:p>
            <a:pPr algn="ctr"/>
            <a:r>
              <a:rPr lang="bg-BG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Благодаря Ви за вниманието!</a:t>
            </a:r>
            <a:endParaRPr lang="bg-BG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8945880" y="2348880"/>
            <a:ext cx="45719" cy="24192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1026" name="Picture 2" descr="C:\Users\Milena-401\Desktop\ob]shtina trqv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23" y="2636912"/>
            <a:ext cx="7375571" cy="41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25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90392" cy="1040160"/>
          </a:xfrm>
        </p:spPr>
        <p:txBody>
          <a:bodyPr>
            <a:normAutofit fontScale="90000"/>
          </a:bodyPr>
          <a:lstStyle/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Приоритети в управлението на общината през 2018 година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Мерки за изграждане на инфраструктурите, увеличаване на инвестициите, благоустрояване на населените места, опазване на околната среда и историческото наследство и подобряване качеството на живот на хората;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По- голяма прозрачност, публичност и последователност в дейността на общинска администрация;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Увеличаване на събираемостта на данъчните приходи;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Развитие на между общинските партньорства и повишаване на капацитета за подготовка и управление на проекти.</a:t>
            </a:r>
          </a:p>
        </p:txBody>
      </p:sp>
    </p:spTree>
    <p:extLst>
      <p:ext uri="{BB962C8B-B14F-4D97-AF65-F5344CB8AC3E}">
        <p14:creationId xmlns:p14="http://schemas.microsoft.com/office/powerpoint/2010/main" val="333562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59632" y="228600"/>
            <a:ext cx="7506416" cy="990600"/>
          </a:xfrm>
        </p:spPr>
        <p:txBody>
          <a:bodyPr>
            <a:normAutofit fontScale="90000"/>
          </a:bodyPr>
          <a:lstStyle/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Приоритети в управлението на общината през 2018 година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Подобряване условията за живот на младите хора;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Усвояване на финансови средства за развитие на икономиката от национални и европейски фондове;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Насочване на инвестиции за модернизация и развитие на техническата инфраструктура и градската среда- благоустрояване на уличната мрежа, зелени площи, детски площадки и други в града и населените места на общината.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98235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/>
          <p:cNvSpPr>
            <a:spLocks noGrp="1"/>
          </p:cNvSpPr>
          <p:nvPr>
            <p:ph type="body" idx="1"/>
          </p:nvPr>
        </p:nvSpPr>
        <p:spPr>
          <a:xfrm>
            <a:off x="251520" y="3212976"/>
            <a:ext cx="8546132" cy="3024336"/>
          </a:xfrm>
        </p:spPr>
        <p:txBody>
          <a:bodyPr>
            <a:noAutofit/>
          </a:bodyPr>
          <a:lstStyle/>
          <a:p>
            <a:pPr algn="just"/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Общата рамка на изготвения проект на бюджет за 2018 година е в размер на 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9 748 626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лв. при съпоставимост с първоначалния бюджет за 2017 година- 8 015 186 лв. Увеличението на разчетите е с 1 733 440 лв.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Община Трявна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ilena-401\Desktop\OBSHTINSKI BUDJET 2017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52" y="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671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Взаимоотношения с централния бюджет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3845195"/>
              </p:ext>
            </p:extLst>
          </p:nvPr>
        </p:nvGraphicFramePr>
        <p:xfrm>
          <a:off x="539551" y="1772814"/>
          <a:ext cx="7848873" cy="4431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3101"/>
                <a:gridCol w="1113201"/>
                <a:gridCol w="1343101"/>
                <a:gridCol w="1242268"/>
                <a:gridCol w="1193415"/>
                <a:gridCol w="839387"/>
                <a:gridCol w="774400"/>
              </a:tblGrid>
              <a:tr h="46352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СРАВНИТЕЛНА ТАБЛИЦА БЮДЖЕТ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СПРЯМО БЮДЖЕТ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46352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ВЗАИМООТНОШЕНИЯ С ЦЕНТРАЛНИЯ БЮДЖЕТ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97311"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169858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ГОДИНА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 ДОПЪЛВАЩА СУБСИДИЯ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 ИЗРАВНИТЕЛНА СУБСИДИЯ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ТРАНСФЕРИ ЗА ЗИМНО ПОДДЪРЖАНЕ</a:t>
                      </a:r>
                      <a:endParaRPr lang="bg-BG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/>
                      </a:pPr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 </a:t>
                      </a:r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</a:t>
                      </a:r>
                      <a:r>
                        <a:rPr lang="bg-BG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КАПИТАЛОВИ </a:t>
                      </a:r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 РАЗМЕР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5238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613 335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531 500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408 100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929 100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482 035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5238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937 642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534 800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496 500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929 100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898 042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750475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УВЕЛИЧЕНИЕ/ НАМАЛЕНИЕ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324 327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3 300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88 400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416 027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7311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УВЕЛИЧЕНИЕ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  <a:r>
                        <a:rPr lang="bg-BG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22%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104894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54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95368" y="302469"/>
            <a:ext cx="6570312" cy="792088"/>
          </a:xfrm>
        </p:spPr>
        <p:txBody>
          <a:bodyPr>
            <a:normAutofit/>
          </a:bodyPr>
          <a:lstStyle/>
          <a:p>
            <a:r>
              <a:rPr lang="bg-BG" dirty="0" smtClean="0"/>
              <a:t>  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Планиране на приходите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Общ бюджет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9 748 626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лв. в т.ч.:</a:t>
            </a:r>
          </a:p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Приходи за делегирани от държавата дейности са       4 163 257 лв. – увеличение спрямо първоначалния бюджет за 2017 година с 10 % и се формират от следните източници: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Обща допълваща субсидия: 3 937 642лв.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Друго финансиране за второстепенните разпоредители: /-/41 540лв.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Преходен остатък от 2017 година: 224 199 лв.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Целева субсидия за капиталови разходи: 39 500 лв.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Собствени приходи: 3 456 лв.</a:t>
            </a:r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2961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364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560840" cy="110256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</a:t>
            </a:r>
            <a:r>
              <a:rPr lang="bg-BG" sz="3600" b="1" dirty="0" smtClean="0">
                <a:latin typeface="Times New Roman" pitchFamily="18" charset="0"/>
                <a:cs typeface="Times New Roman" pitchFamily="18" charset="0"/>
              </a:rPr>
              <a:t>Приходи за финансиране на общинските дейности-5 585 369 лв.</a:t>
            </a:r>
            <a:endParaRPr lang="bg-BG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Местни данъци  - 752 000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Неданъчни приходи -  1 578 376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Внесено ДДС и други данъци върху продажбите - /-/55 000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Обща изравнителна субсидия – 1 031 300лв. в т.ч.:</a:t>
            </a:r>
          </a:p>
          <a:p>
            <a:pPr marL="0" indent="0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496 500 лв. за зимно поддържане 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снегопочистване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Целева субсидия за капиталови разходи-  889 600лв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Предоставени трансфери /-/141 864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Представени средства по временна финансова помощ - /-/ 20 000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Възстановени временни безлихвени заеми от СЕС – 93 092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Погашение по дългосрочни заеми към Фонд „ФЛАГ“ ЕАД /–/ 148 552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Погашения по финансов лизинг:  /-/ 89 975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Преходен остатък от 2017 година: 1 471 412 лв</a:t>
            </a:r>
            <a:r>
              <a:rPr lang="bg-BG" sz="2400" dirty="0" smtClean="0"/>
              <a:t>.</a:t>
            </a:r>
            <a:endParaRPr lang="bg-BG" sz="2400" dirty="0"/>
          </a:p>
          <a:p>
            <a:endParaRPr lang="bg-BG" sz="2400" dirty="0" smtClean="0"/>
          </a:p>
          <a:p>
            <a:pPr marL="0" indent="0">
              <a:buNone/>
            </a:pPr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5122" name="Picture 2" descr="C:\Users\Milena-401\Desktop\OBSHTINSKI BUDJET 2017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4894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040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редни">
  <a:themeElements>
    <a:clrScheme name="Средн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редн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редн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1147</TotalTime>
  <Words>4181</Words>
  <Application>Microsoft Office PowerPoint</Application>
  <PresentationFormat>Презентация на цял екран (4:3)</PresentationFormat>
  <Paragraphs>639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39</vt:i4>
      </vt:variant>
    </vt:vector>
  </HeadingPairs>
  <TitlesOfParts>
    <vt:vector size="40" baseType="lpstr">
      <vt:lpstr>Средни</vt:lpstr>
      <vt:lpstr>ОБЩИНА ТРЯВНА</vt:lpstr>
      <vt:lpstr>       Основни нормативни актове, имащи отношение към съставянето  на бюджета за 2018 на Община Трявна</vt:lpstr>
      <vt:lpstr>.</vt:lpstr>
      <vt:lpstr>Приоритети в управлението на общината през 2018 година</vt:lpstr>
      <vt:lpstr>Приоритети в управлението на общината през 2018 година</vt:lpstr>
      <vt:lpstr>Община Трявна</vt:lpstr>
      <vt:lpstr>Взаимоотношения с централния бюджет</vt:lpstr>
      <vt:lpstr>   Планиране на приходите</vt:lpstr>
      <vt:lpstr> Приходи за финансиране на общинските дейности-5 585 369 лв.</vt:lpstr>
      <vt:lpstr>          ПЛАНИРАНЕ НА РАЗХОДИТЕ</vt:lpstr>
      <vt:lpstr>          ПЛАНИРАНЕ НА РАЗХОДИТЕ</vt:lpstr>
      <vt:lpstr>Обща справка на разходите по функции</vt:lpstr>
      <vt:lpstr>Проектобюджет 2018 година</vt:lpstr>
      <vt:lpstr>   Функция „Общи държавни служби“ 1 078 751 лв.          в т.ч.   Държавно финансиране  553 700 лв.                                       Общинско финансиране  525 051 лв.</vt:lpstr>
      <vt:lpstr>  Функция „Отбрана и сигурност“  173 222 лв.  държавно финансиране</vt:lpstr>
      <vt:lpstr>Функция „Образование“ 2 336 439 лв. в т.ч.  Държавно финансиране 2 156 575 лв.             Общинско финансиране 179 864 лв.</vt:lpstr>
      <vt:lpstr>Функция „Образование“ 2 336 439 лв. в т.ч.  Държавно финансиране 2 156 575 лв.             Общинско финансиране 179 864 лв.</vt:lpstr>
      <vt:lpstr>Функция „Здравеопазване“       212 324лв. в т.ч. държавно финансиране   64 624 лв.            Общинско финансиране  147 700лв.</vt:lpstr>
      <vt:lpstr>Функция „Здравеопазване“       212 324лв. в т.ч. държавно финансиране   64 624 лв.            Общинско финансиране  147 700лв.</vt:lpstr>
      <vt:lpstr>Функция „ Социално осигуряване, подпомагане и грижи“ 843 325 лв. в.т. Държавно финансиране 657 861 лв.          Общинско финансиране 185 464 лв.</vt:lpstr>
      <vt:lpstr>Функция „ Социално осигуряване, подпомагане и грижи“ 843 325 лв. в.т. Държавно финансиране 657 861 лв.          Общинско финансиране 185 464 лв.</vt:lpstr>
      <vt:lpstr>                    Функция „ Жилищно строителство,       БКС и       опазване на околната среда“ 3 033 846 лв.</vt:lpstr>
      <vt:lpstr>                  Функция „Почивно дело, култура и религиозни дейности“   947 310 лв.                                                                         в т.ч. Държавно финансиране 542 275 лв.                                                                                  Общинско финансиране 405 035 лв.</vt:lpstr>
      <vt:lpstr>Функция „Икономически дейности и услуги“  1 112 955 лв. в т.ч. Държавно финансиране/ от преходен остатък от 2017 г./  15 000 лв./   Общинско финансиране 1 097 955 лв. </vt:lpstr>
      <vt:lpstr>Функция „Разходи, некласифицирани в други функции“ 10 454 лв.</vt:lpstr>
      <vt:lpstr>Капиталови разходи за 2018 година на Община Трявна  Общ размер 2 287 512 лв.</vt:lpstr>
      <vt:lpstr>Капиталови разходи за 2018 година на Община Трявна</vt:lpstr>
      <vt:lpstr>Капиталови разходи за 2018 година на Община Трявна</vt:lpstr>
      <vt:lpstr>Капиталови разходи за 2018 година на Община Трявна</vt:lpstr>
      <vt:lpstr>Капиталови разходи за 2018 година на Община Трявна</vt:lpstr>
      <vt:lpstr>Капиталови разходи за 2018 година на Община Трявна</vt:lpstr>
      <vt:lpstr>Капиталови разходи за 2018 година на Община Трявна</vt:lpstr>
      <vt:lpstr>Капиталови разходи за 2018 година на Община Трявна</vt:lpstr>
      <vt:lpstr>Капиталови разходи за 2018 година на Община Трявна</vt:lpstr>
      <vt:lpstr>Проекти, финансирани от ЕС</vt:lpstr>
      <vt:lpstr>Проекти, финансирани от ЕС</vt:lpstr>
      <vt:lpstr>Проекти, финансирани от ЕС</vt:lpstr>
      <vt:lpstr>Проекти, финансирани от ЕС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ОБЩИНА ТРЯВНА</dc:title>
  <dc:creator>Milena-401</dc:creator>
  <cp:lastModifiedBy>Canka</cp:lastModifiedBy>
  <cp:revision>350</cp:revision>
  <cp:lastPrinted>2017-01-04T09:26:20Z</cp:lastPrinted>
  <dcterms:created xsi:type="dcterms:W3CDTF">2016-12-28T11:40:33Z</dcterms:created>
  <dcterms:modified xsi:type="dcterms:W3CDTF">2018-01-08T11:35:09Z</dcterms:modified>
</cp:coreProperties>
</file>